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ppt" ContentType="application/vnd.ms-powerpoint"/>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4" r:id="rId2"/>
    <p:sldMasterId id="2147483698" r:id="rId3"/>
    <p:sldMasterId id="2147483712" r:id="rId4"/>
    <p:sldMasterId id="2147483726" r:id="rId5"/>
    <p:sldMasterId id="2147483796" r:id="rId6"/>
    <p:sldMasterId id="2147483810" r:id="rId7"/>
    <p:sldMasterId id="2147484104" r:id="rId8"/>
    <p:sldMasterId id="2147484118" r:id="rId9"/>
    <p:sldMasterId id="2147484130" r:id="rId10"/>
  </p:sldMasterIdLst>
  <p:notesMasterIdLst>
    <p:notesMasterId r:id="rId89"/>
  </p:notesMasterIdLst>
  <p:handoutMasterIdLst>
    <p:handoutMasterId r:id="rId90"/>
  </p:handoutMasterIdLst>
  <p:sldIdLst>
    <p:sldId id="256" r:id="rId11"/>
    <p:sldId id="518" r:id="rId12"/>
    <p:sldId id="559" r:id="rId13"/>
    <p:sldId id="560" r:id="rId14"/>
    <p:sldId id="561" r:id="rId15"/>
    <p:sldId id="475" r:id="rId16"/>
    <p:sldId id="425" r:id="rId17"/>
    <p:sldId id="530" r:id="rId18"/>
    <p:sldId id="532" r:id="rId19"/>
    <p:sldId id="492" r:id="rId20"/>
    <p:sldId id="591" r:id="rId21"/>
    <p:sldId id="533" r:id="rId22"/>
    <p:sldId id="534" r:id="rId23"/>
    <p:sldId id="562" r:id="rId24"/>
    <p:sldId id="563" r:id="rId25"/>
    <p:sldId id="535" r:id="rId26"/>
    <p:sldId id="564" r:id="rId27"/>
    <p:sldId id="536" r:id="rId28"/>
    <p:sldId id="476" r:id="rId29"/>
    <p:sldId id="590" r:id="rId30"/>
    <p:sldId id="592" r:id="rId31"/>
    <p:sldId id="438" r:id="rId32"/>
    <p:sldId id="587" r:id="rId33"/>
    <p:sldId id="437" r:id="rId34"/>
    <p:sldId id="565" r:id="rId35"/>
    <p:sldId id="566" r:id="rId36"/>
    <p:sldId id="567" r:id="rId37"/>
    <p:sldId id="568" r:id="rId38"/>
    <p:sldId id="569" r:id="rId39"/>
    <p:sldId id="570" r:id="rId40"/>
    <p:sldId id="571" r:id="rId41"/>
    <p:sldId id="572" r:id="rId42"/>
    <p:sldId id="573" r:id="rId43"/>
    <p:sldId id="574" r:id="rId44"/>
    <p:sldId id="577" r:id="rId45"/>
    <p:sldId id="589" r:id="rId46"/>
    <p:sldId id="439" r:id="rId47"/>
    <p:sldId id="497" r:id="rId48"/>
    <p:sldId id="581" r:id="rId49"/>
    <p:sldId id="582" r:id="rId50"/>
    <p:sldId id="500" r:id="rId51"/>
    <p:sldId id="501" r:id="rId52"/>
    <p:sldId id="521" r:id="rId53"/>
    <p:sldId id="522" r:id="rId54"/>
    <p:sldId id="523" r:id="rId55"/>
    <p:sldId id="578" r:id="rId56"/>
    <p:sldId id="524" r:id="rId57"/>
    <p:sldId id="525" r:id="rId58"/>
    <p:sldId id="526" r:id="rId59"/>
    <p:sldId id="527" r:id="rId60"/>
    <p:sldId id="528" r:id="rId61"/>
    <p:sldId id="529" r:id="rId62"/>
    <p:sldId id="504" r:id="rId63"/>
    <p:sldId id="478" r:id="rId64"/>
    <p:sldId id="463" r:id="rId65"/>
    <p:sldId id="593" r:id="rId66"/>
    <p:sldId id="594" r:id="rId67"/>
    <p:sldId id="505" r:id="rId68"/>
    <p:sldId id="541" r:id="rId69"/>
    <p:sldId id="542" r:id="rId70"/>
    <p:sldId id="543" r:id="rId71"/>
    <p:sldId id="544" r:id="rId72"/>
    <p:sldId id="506" r:id="rId73"/>
    <p:sldId id="508" r:id="rId74"/>
    <p:sldId id="509" r:id="rId75"/>
    <p:sldId id="511" r:id="rId76"/>
    <p:sldId id="512" r:id="rId77"/>
    <p:sldId id="513" r:id="rId78"/>
    <p:sldId id="546" r:id="rId79"/>
    <p:sldId id="584" r:id="rId80"/>
    <p:sldId id="583" r:id="rId81"/>
    <p:sldId id="585" r:id="rId82"/>
    <p:sldId id="586" r:id="rId83"/>
    <p:sldId id="507" r:id="rId84"/>
    <p:sldId id="517" r:id="rId85"/>
    <p:sldId id="595" r:id="rId86"/>
    <p:sldId id="557" r:id="rId87"/>
    <p:sldId id="579" r:id="rId88"/>
  </p:sldIdLst>
  <p:sldSz cx="9144000" cy="6858000" type="screen4x3"/>
  <p:notesSz cx="6858000" cy="9144000"/>
  <p:defaultTextStyle>
    <a:defPPr>
      <a:defRPr lang="en-US"/>
    </a:defPPr>
    <a:lvl1pPr algn="l" rtl="0" fontAlgn="base">
      <a:spcBef>
        <a:spcPct val="0"/>
      </a:spcBef>
      <a:spcAft>
        <a:spcPct val="0"/>
      </a:spcAft>
      <a:buFont typeface="Arial" charset="0"/>
      <a:defRPr sz="2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buFont typeface="Arial" charset="0"/>
      <a:defRPr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buFont typeface="Arial" charset="0"/>
      <a:defRPr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buFont typeface="Arial" charset="0"/>
      <a:defRPr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buFont typeface="Arial" charset="0"/>
      <a:defRPr sz="2400" kern="1200">
        <a:solidFill>
          <a:schemeClr val="tx1"/>
        </a:solidFill>
        <a:latin typeface="Times New Roman" pitchFamily="18" charset="0"/>
        <a:ea typeface="宋体" pitchFamily="2" charset="-122"/>
        <a:cs typeface="+mn-cs"/>
      </a:defRPr>
    </a:lvl5pPr>
    <a:lvl6pPr marL="2286000" algn="l" defTabSz="914400" rtl="0" eaLnBrk="1" latinLnBrk="0" hangingPunct="1">
      <a:defRPr sz="2400" kern="1200">
        <a:solidFill>
          <a:schemeClr val="tx1"/>
        </a:solidFill>
        <a:latin typeface="Times New Roman" pitchFamily="18" charset="0"/>
        <a:ea typeface="宋体" pitchFamily="2" charset="-122"/>
        <a:cs typeface="+mn-cs"/>
      </a:defRPr>
    </a:lvl6pPr>
    <a:lvl7pPr marL="2743200" algn="l" defTabSz="914400" rtl="0" eaLnBrk="1" latinLnBrk="0" hangingPunct="1">
      <a:defRPr sz="2400" kern="1200">
        <a:solidFill>
          <a:schemeClr val="tx1"/>
        </a:solidFill>
        <a:latin typeface="Times New Roman" pitchFamily="18" charset="0"/>
        <a:ea typeface="宋体" pitchFamily="2" charset="-122"/>
        <a:cs typeface="+mn-cs"/>
      </a:defRPr>
    </a:lvl7pPr>
    <a:lvl8pPr marL="3200400" algn="l" defTabSz="914400" rtl="0" eaLnBrk="1" latinLnBrk="0" hangingPunct="1">
      <a:defRPr sz="2400" kern="1200">
        <a:solidFill>
          <a:schemeClr val="tx1"/>
        </a:solidFill>
        <a:latin typeface="Times New Roman" pitchFamily="18" charset="0"/>
        <a:ea typeface="宋体" pitchFamily="2" charset="-122"/>
        <a:cs typeface="+mn-cs"/>
      </a:defRPr>
    </a:lvl8pPr>
    <a:lvl9pPr marL="3657600" algn="l" defTabSz="914400" rtl="0" eaLnBrk="1" latinLnBrk="0" hangingPunct="1">
      <a:defRPr sz="24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FF"/>
    <a:srgbClr val="FF00FF"/>
    <a:srgbClr val="66FFFF"/>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636" autoAdjust="0"/>
    <p:restoredTop sz="94652" autoAdjust="0"/>
  </p:normalViewPr>
  <p:slideViewPr>
    <p:cSldViewPr>
      <p:cViewPr varScale="1">
        <p:scale>
          <a:sx n="165" d="100"/>
          <a:sy n="165" d="100"/>
        </p:scale>
        <p:origin x="219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notesMaster" Target="notesMasters/notesMaster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handoutMaster" Target="handoutMasters/handout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zh-CN" altLang="en-US"/>
          </a:p>
        </p:txBody>
      </p:sp>
      <p:sp>
        <p:nvSpPr>
          <p:cNvPr id="51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51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200" smtClean="0">
                <a:solidFill>
                  <a:srgbClr val="9D9D9D"/>
                </a:solidFill>
              </a:defRPr>
            </a:lvl1pPr>
          </a:lstStyle>
          <a:p>
            <a:pPr>
              <a:defRPr/>
            </a:pPr>
            <a:fld id="{F3074C1F-BED2-414D-A18D-C539DC5A90D4}" type="slidenum">
              <a:rPr lang="zh-CN" altLang="en-US"/>
              <a:pPr>
                <a:defRPr/>
              </a:pPr>
              <a:t>‹#›</a:t>
            </a:fld>
            <a:endParaRPr lang="zh-CN" altLang="en-US"/>
          </a:p>
        </p:txBody>
      </p:sp>
    </p:spTree>
    <p:extLst>
      <p:ext uri="{BB962C8B-B14F-4D97-AF65-F5344CB8AC3E}">
        <p14:creationId xmlns:p14="http://schemas.microsoft.com/office/powerpoint/2010/main" val="169150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kumimoji="1" sz="1200"/>
            </a:lvl1pPr>
          </a:lstStyle>
          <a:p>
            <a:pPr>
              <a:defRPr/>
            </a:pPr>
            <a:endParaRPr lang="zh-CN" altLang="en-US"/>
          </a:p>
        </p:txBody>
      </p:sp>
      <p:sp>
        <p:nvSpPr>
          <p:cNvPr id="8192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kumimoji="1" sz="1200"/>
            </a:lvl1pPr>
          </a:lstStyle>
          <a:p>
            <a:pPr>
              <a:defRPr/>
            </a:pPr>
            <a:endParaRPr lang="en-US" altLang="zh-CN"/>
          </a:p>
        </p:txBody>
      </p:sp>
      <p:sp>
        <p:nvSpPr>
          <p:cNvPr id="218116"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192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kumimoji="1" sz="1200"/>
            </a:lvl1pPr>
          </a:lstStyle>
          <a:p>
            <a:pPr>
              <a:defRPr/>
            </a:pPr>
            <a:endParaRPr lang="en-US" altLang="zh-CN"/>
          </a:p>
        </p:txBody>
      </p:sp>
      <p:sp>
        <p:nvSpPr>
          <p:cNvPr id="8192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buFont typeface="Arial" pitchFamily="34" charset="0"/>
              <a:buNone/>
              <a:defRPr sz="1200" smtClean="0"/>
            </a:lvl1pPr>
          </a:lstStyle>
          <a:p>
            <a:pPr>
              <a:defRPr/>
            </a:pPr>
            <a:fld id="{AA587CB7-66CD-4ECF-8876-A112F6F7FAFE}" type="slidenum">
              <a:rPr lang="zh-CN" altLang="en-US"/>
              <a:pPr>
                <a:defRPr/>
              </a:pPr>
              <a:t>‹#›</a:t>
            </a:fld>
            <a:endParaRPr lang="zh-CN" altLang="en-US"/>
          </a:p>
        </p:txBody>
      </p:sp>
    </p:spTree>
    <p:extLst>
      <p:ext uri="{BB962C8B-B14F-4D97-AF65-F5344CB8AC3E}">
        <p14:creationId xmlns:p14="http://schemas.microsoft.com/office/powerpoint/2010/main" val="42093907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9.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10"/>
          <p:cNvPicPr>
            <a:picLocks noChangeAspect="1" noChangeArrowheads="1"/>
          </p:cNvPicPr>
          <p:nvPr/>
        </p:nvPicPr>
        <p:blipFill>
          <a:blip r:embed="rId2">
            <a:extLst>
              <a:ext uri="{28A0092B-C50C-407E-A947-70E740481C1C}">
                <a14:useLocalDpi xmlns:a14="http://schemas.microsoft.com/office/drawing/2010/main" val="0"/>
              </a:ext>
            </a:extLst>
          </a:blip>
          <a:srcRect t="1250" r="5820"/>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10"/>
          <p:cNvCxnSpPr>
            <a:cxnSpLocks noChangeShapeType="1"/>
          </p:cNvCxnSpPr>
          <p:nvPr userDrawn="1"/>
        </p:nvCxnSpPr>
        <p:spPr bwMode="auto">
          <a:xfrm>
            <a:off x="258763" y="620713"/>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4"/>
          <p:cNvSpPr>
            <a:spLocks noChangeArrowheads="1"/>
          </p:cNvSpPr>
          <p:nvPr userDrawn="1"/>
        </p:nvSpPr>
        <p:spPr bwMode="auto">
          <a:xfrm>
            <a:off x="258763" y="42863"/>
            <a:ext cx="162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a:buFont typeface="Arial" pitchFamily="34" charset="0"/>
              <a:buNone/>
              <a:defRPr/>
            </a:pPr>
            <a:r>
              <a:rPr lang="zh-CN" altLang="en-US" sz="2800" b="1">
                <a:solidFill>
                  <a:srgbClr val="7F7F7F"/>
                </a:solidFill>
                <a:latin typeface="华文行楷" pitchFamily="2" charset="-122"/>
                <a:ea typeface="华文行楷" pitchFamily="2" charset="-122"/>
              </a:rPr>
              <a:t>项目管理</a:t>
            </a:r>
          </a:p>
        </p:txBody>
      </p:sp>
      <p:sp>
        <p:nvSpPr>
          <p:cNvPr id="7" name="KSO_CT1"/>
          <p:cNvSpPr>
            <a:spLocks noGrp="1"/>
          </p:cNvSpPr>
          <p:nvPr>
            <p:ph type="title"/>
          </p:nvPr>
        </p:nvSpPr>
        <p:spPr>
          <a:xfrm>
            <a:off x="4390713" y="3666309"/>
            <a:ext cx="4361403" cy="1314363"/>
          </a:xfrm>
        </p:spPr>
        <p:txBody>
          <a:bodyPr>
            <a:normAutofit/>
          </a:bodyPr>
          <a:lstStyle>
            <a:lvl1pPr algn="ctr">
              <a:lnSpc>
                <a:spcPct val="110000"/>
              </a:lnSpc>
              <a:defRPr sz="4400" b="1" baseline="0">
                <a:solidFill>
                  <a:srgbClr val="000000"/>
                </a:solidFill>
                <a:effectLst/>
                <a:latin typeface="华文楷体" pitchFamily="2" charset="-122"/>
                <a:ea typeface="华文楷体" pitchFamily="2"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8" name="页脚占位符 3"/>
          <p:cNvSpPr>
            <a:spLocks noGrp="1"/>
          </p:cNvSpPr>
          <p:nvPr>
            <p:ph type="ftr" sz="quarter" idx="11"/>
          </p:nvPr>
        </p:nvSpPr>
        <p:spPr/>
        <p:txBody>
          <a:bodyPr wrap="square" numCol="1" anchorCtr="0" compatLnSpc="1">
            <a:prstTxWarp prst="textNoShape">
              <a:avLst/>
            </a:prstTxWarp>
            <a:noAutofit/>
          </a:bodyPr>
          <a:lstStyle>
            <a:lvl1pPr>
              <a:defRPr sz="1800" b="1" smtClean="0">
                <a:solidFill>
                  <a:srgbClr val="000000"/>
                </a:solidFill>
                <a:latin typeface="华文楷体" pitchFamily="2" charset="-122"/>
                <a:ea typeface="华文楷体" pitchFamily="2" charset="-122"/>
              </a:defRPr>
            </a:lvl1pPr>
          </a:lstStyle>
          <a:p>
            <a:pPr>
              <a:defRPr/>
            </a:pPr>
            <a:r>
              <a:rPr lang="zh-CN" altLang="en-US"/>
              <a:t>清华大学出版社</a:t>
            </a:r>
          </a:p>
        </p:txBody>
      </p:sp>
      <p:sp>
        <p:nvSpPr>
          <p:cNvPr id="9" name="灯片编号占位符 4"/>
          <p:cNvSpPr>
            <a:spLocks noGrp="1"/>
          </p:cNvSpPr>
          <p:nvPr>
            <p:ph type="sldNum" sz="quarter" idx="12"/>
          </p:nvPr>
        </p:nvSpPr>
        <p:spPr/>
        <p:txBody>
          <a:bodyPr>
            <a:noAutofit/>
          </a:bodyPr>
          <a:lstStyle>
            <a:lvl1pPr>
              <a:defRPr sz="1800" b="1" smtClean="0">
                <a:solidFill>
                  <a:srgbClr val="000000"/>
                </a:solidFill>
                <a:latin typeface="华文楷体" pitchFamily="2" charset="-122"/>
                <a:ea typeface="华文楷体" pitchFamily="2" charset="-122"/>
              </a:defRPr>
            </a:lvl1pPr>
          </a:lstStyle>
          <a:p>
            <a:pPr>
              <a:defRPr/>
            </a:pPr>
            <a:fld id="{5BE64860-1A24-4312-BE09-A9E6C1AC9130}" type="slidenum">
              <a:rPr lang="en-US" altLang="zh-CN"/>
              <a:pPr>
                <a:defRPr/>
              </a:pPr>
              <a:t>‹#›</a:t>
            </a:fld>
            <a:endParaRPr lang="en-US" altLang="zh-CN"/>
          </a:p>
        </p:txBody>
      </p:sp>
    </p:spTree>
    <p:extLst>
      <p:ext uri="{BB962C8B-B14F-4D97-AF65-F5344CB8AC3E}">
        <p14:creationId xmlns:p14="http://schemas.microsoft.com/office/powerpoint/2010/main" val="128519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smtClean="0"/>
            </a:lvl1pPr>
          </a:lstStyle>
          <a:p>
            <a:pPr>
              <a:defRPr/>
            </a:pPr>
            <a:fld id="{2143CF35-DA33-4772-A192-FF680F79A754}" type="slidenum">
              <a:rPr lang="zh-CN" altLang="en-US"/>
              <a:pPr>
                <a:defRPr/>
              </a:pPr>
              <a:t>‹#›</a:t>
            </a:fld>
            <a:endParaRPr lang="zh-CN" altLang="en-US"/>
          </a:p>
        </p:txBody>
      </p:sp>
    </p:spTree>
    <p:extLst>
      <p:ext uri="{BB962C8B-B14F-4D97-AF65-F5344CB8AC3E}">
        <p14:creationId xmlns:p14="http://schemas.microsoft.com/office/powerpoint/2010/main" val="17719510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2024/10/14</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73D42103-5AF7-4BE5-9EE4-9821E1808F9F}"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dirty="0">
                <a:solidFill>
                  <a:prstClr val="white"/>
                </a:solidFill>
                <a:latin typeface="Arial" charset="0"/>
              </a:rPr>
              <a:t>PM</a:t>
            </a:r>
            <a:endParaRPr lang="zh-CN" altLang="en-US"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99DB91FB-CEC5-428A-BB81-3C6D43397E57}"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8DFE9420-7E18-4A05-BAD6-F99074DE899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92392227"/>
      </p:ext>
    </p:extLst>
  </p:cSld>
  <p:clrMapOvr>
    <a:masterClrMapping/>
  </p:clrMapOvr>
  <p:transition spd="med">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5" name="页脚占位符 2"/>
          <p:cNvSpPr>
            <a:spLocks noGrp="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6" name="灯片编号占位符 22"/>
          <p:cNvSpPr>
            <a:spLocks noGrp="1"/>
          </p:cNvSpPr>
          <p:nvPr>
            <p:ph type="sldNum" sz="quarter" idx="12"/>
          </p:nvPr>
        </p:nvSpPr>
        <p:spPr/>
        <p:txBody>
          <a:bodyPr/>
          <a:lstStyle>
            <a:lvl1pPr>
              <a:defRPr/>
            </a:lvl1pPr>
          </a:lstStyle>
          <a:p>
            <a:pPr>
              <a:defRPr/>
            </a:pPr>
            <a:fld id="{86B00459-E52E-4CCC-A3D9-579B94F65744}"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3978814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Oval 2"/>
          <p:cNvSpPr>
            <a:spLocks noChangeArrowheads="1"/>
          </p:cNvSpPr>
          <p:nvPr/>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23" name="Rectangle 3"/>
          <p:cNvSpPr>
            <a:spLocks noChangeArrowheads="1"/>
          </p:cNvSpPr>
          <p:nvPr/>
        </p:nvSpPr>
        <p:spPr bwMode="ltGray">
          <a:xfrm>
            <a:off x="0" y="4437063"/>
            <a:ext cx="9144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24" name="Oval 4"/>
          <p:cNvSpPr>
            <a:spLocks noChangeArrowheads="1"/>
          </p:cNvSpPr>
          <p:nvPr/>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buFontTx/>
              <a:buNone/>
            </a:pPr>
            <a:endParaRPr lang="zh-CN" altLang="en-US" sz="1800">
              <a:solidFill>
                <a:srgbClr val="000000"/>
              </a:solidFill>
              <a:latin typeface="Arial" charset="0"/>
              <a:ea typeface="宋体" charset="-122"/>
            </a:endParaRPr>
          </a:p>
        </p:txBody>
      </p:sp>
      <p:sp>
        <p:nvSpPr>
          <p:cNvPr id="5125" name="Oval 5"/>
          <p:cNvSpPr>
            <a:spLocks noChangeArrowheads="1"/>
          </p:cNvSpPr>
          <p:nvPr/>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buFontTx/>
              <a:buNone/>
            </a:pPr>
            <a:endParaRPr lang="zh-CN" altLang="en-US" sz="1800">
              <a:solidFill>
                <a:srgbClr val="000000"/>
              </a:solidFill>
              <a:latin typeface="Arial" charset="0"/>
              <a:ea typeface="宋体" charset="-122"/>
            </a:endParaRPr>
          </a:p>
        </p:txBody>
      </p:sp>
      <p:sp>
        <p:nvSpPr>
          <p:cNvPr id="5126" name="Oval 6"/>
          <p:cNvSpPr>
            <a:spLocks noChangeArrowheads="1"/>
          </p:cNvSpPr>
          <p:nvPr/>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27" name="Rectangle 7"/>
          <p:cNvSpPr>
            <a:spLocks noGrp="1" noChangeArrowheads="1"/>
          </p:cNvSpPr>
          <p:nvPr>
            <p:ph type="dt" sz="half" idx="2"/>
          </p:nvPr>
        </p:nvSpPr>
        <p:spPr bwMode="gray">
          <a:xfrm>
            <a:off x="3635375" y="6381750"/>
            <a:ext cx="2209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pPr>
              <a:buFontTx/>
              <a:buNone/>
            </a:pPr>
            <a:endParaRPr lang="en-US" altLang="zh-CN">
              <a:solidFill>
                <a:srgbClr val="000000"/>
              </a:solidFill>
              <a:latin typeface="Arial" charset="0"/>
              <a:ea typeface="宋体" charset="-122"/>
            </a:endParaRPr>
          </a:p>
        </p:txBody>
      </p:sp>
      <p:sp>
        <p:nvSpPr>
          <p:cNvPr id="5128" name="Rectangle 8"/>
          <p:cNvSpPr>
            <a:spLocks noGrp="1" noChangeArrowheads="1"/>
          </p:cNvSpPr>
          <p:nvPr>
            <p:ph type="ftr" sz="quarter" idx="3"/>
          </p:nvPr>
        </p:nvSpPr>
        <p:spPr bwMode="gray">
          <a:xfrm>
            <a:off x="5934075" y="6391275"/>
            <a:ext cx="1933575"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i="1">
                <a:solidFill>
                  <a:schemeClr val="tx2"/>
                </a:solidFill>
              </a:defRPr>
            </a:lvl1pPr>
          </a:lstStyle>
          <a:p>
            <a:pPr>
              <a:buFontTx/>
              <a:buNone/>
            </a:pPr>
            <a:endParaRPr lang="en-US" altLang="zh-CN">
              <a:solidFill>
                <a:srgbClr val="003399"/>
              </a:solidFill>
              <a:latin typeface="Arial" charset="0"/>
              <a:ea typeface="宋体" charset="-122"/>
            </a:endParaRPr>
          </a:p>
        </p:txBody>
      </p:sp>
      <p:sp>
        <p:nvSpPr>
          <p:cNvPr id="5129" name="Rectangle 9"/>
          <p:cNvSpPr>
            <a:spLocks noGrp="1" noChangeArrowheads="1"/>
          </p:cNvSpPr>
          <p:nvPr>
            <p:ph type="sldNum" sz="quarter" idx="4"/>
          </p:nvPr>
        </p:nvSpPr>
        <p:spPr>
          <a:xfrm>
            <a:off x="381000" y="6400800"/>
            <a:ext cx="2133600" cy="244475"/>
          </a:xfrm>
        </p:spPr>
        <p:txBody>
          <a:bodyPr/>
          <a:lstStyle>
            <a:lvl1pPr algn="l">
              <a:defRPr sz="1200"/>
            </a:lvl1pPr>
          </a:lstStyle>
          <a:p>
            <a:fld id="{F9BB9C6D-671C-42FD-B8B4-F5D532BC07EE}" type="slidenum">
              <a:rPr lang="en-US" altLang="zh-CN">
                <a:solidFill>
                  <a:srgbClr val="000000"/>
                </a:solidFill>
              </a:rPr>
              <a:pPr/>
              <a:t>‹#›</a:t>
            </a:fld>
            <a:endParaRPr lang="en-US" altLang="zh-CN">
              <a:solidFill>
                <a:srgbClr val="000000"/>
              </a:solidFill>
            </a:endParaRPr>
          </a:p>
        </p:txBody>
      </p:sp>
      <p:sp>
        <p:nvSpPr>
          <p:cNvPr id="5130" name="Rectangle 10"/>
          <p:cNvSpPr>
            <a:spLocks noGrp="1" noChangeArrowheads="1"/>
          </p:cNvSpPr>
          <p:nvPr>
            <p:ph type="ctrTitle"/>
          </p:nvPr>
        </p:nvSpPr>
        <p:spPr>
          <a:xfrm>
            <a:off x="4267200" y="1219200"/>
            <a:ext cx="449580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5400">
                <a:solidFill>
                  <a:schemeClr val="tx2"/>
                </a:solidFill>
              </a:defRPr>
            </a:lvl1pPr>
          </a:lstStyle>
          <a:p>
            <a:pPr lvl="0"/>
            <a:r>
              <a:rPr lang="zh-CN" altLang="en-US" noProof="0"/>
              <a:t>单击此处编辑母版标题样式</a:t>
            </a:r>
          </a:p>
        </p:txBody>
      </p:sp>
      <p:sp>
        <p:nvSpPr>
          <p:cNvPr id="5131" name="Rectangle 11"/>
          <p:cNvSpPr>
            <a:spLocks noGrp="1" noChangeArrowheads="1"/>
          </p:cNvSpPr>
          <p:nvPr>
            <p:ph type="subTitle" idx="1"/>
          </p:nvPr>
        </p:nvSpPr>
        <p:spPr>
          <a:xfrm>
            <a:off x="685800" y="5486400"/>
            <a:ext cx="7620000" cy="534988"/>
          </a:xfrm>
        </p:spPr>
        <p:txBody>
          <a:bodyPr/>
          <a:lstStyle>
            <a:lvl1pPr marL="0" indent="0" algn="ctr">
              <a:buFont typeface="Wingdings" pitchFamily="2" charset="2"/>
              <a:buNone/>
              <a:defRPr sz="2000"/>
            </a:lvl1pPr>
          </a:lstStyle>
          <a:p>
            <a:pPr lvl="0"/>
            <a:r>
              <a:rPr lang="zh-CN" altLang="en-US" noProof="0"/>
              <a:t>单击此处编辑母版副标题样式</a:t>
            </a:r>
          </a:p>
        </p:txBody>
      </p:sp>
      <p:sp>
        <p:nvSpPr>
          <p:cNvPr id="5132" name="Oval 12"/>
          <p:cNvSpPr>
            <a:spLocks noChangeArrowheads="1"/>
          </p:cNvSpPr>
          <p:nvPr/>
        </p:nvSpPr>
        <p:spPr bwMode="gray">
          <a:xfrm>
            <a:off x="993775" y="1651000"/>
            <a:ext cx="3490913" cy="3629025"/>
          </a:xfrm>
          <a:prstGeom prst="ellipse">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33" name="Oval 13"/>
          <p:cNvSpPr>
            <a:spLocks noChangeArrowheads="1"/>
          </p:cNvSpPr>
          <p:nvPr/>
        </p:nvSpPr>
        <p:spPr bwMode="gray">
          <a:xfrm>
            <a:off x="1276350" y="277813"/>
            <a:ext cx="900113" cy="900112"/>
          </a:xfrm>
          <a:prstGeom prst="ellipse">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34" name="Oval 14"/>
          <p:cNvSpPr>
            <a:spLocks noChangeArrowheads="1"/>
          </p:cNvSpPr>
          <p:nvPr/>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a:buFontTx/>
              <a:buNone/>
            </a:pPr>
            <a:endParaRPr lang="zh-CN" altLang="zh-CN" sz="1800" b="1">
              <a:solidFill>
                <a:srgbClr val="000000"/>
              </a:solidFill>
              <a:latin typeface="Arial" charset="0"/>
              <a:ea typeface="宋体" charset="-122"/>
            </a:endParaRPr>
          </a:p>
        </p:txBody>
      </p:sp>
      <p:sp>
        <p:nvSpPr>
          <p:cNvPr id="5135" name="Oval 15"/>
          <p:cNvSpPr>
            <a:spLocks noChangeArrowheads="1"/>
          </p:cNvSpPr>
          <p:nvPr/>
        </p:nvSpPr>
        <p:spPr bwMode="gray">
          <a:xfrm>
            <a:off x="3881438" y="3521075"/>
            <a:ext cx="1533525" cy="1543050"/>
          </a:xfrm>
          <a:prstGeom prst="ellipse">
            <a:avLst/>
          </a:pr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5136" name="Oval 16"/>
          <p:cNvSpPr>
            <a:spLocks noChangeArrowheads="1"/>
          </p:cNvSpPr>
          <p:nvPr/>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buFontTx/>
              <a:buNone/>
            </a:pPr>
            <a:endParaRPr lang="zh-CN" altLang="en-US" sz="1800">
              <a:solidFill>
                <a:srgbClr val="000000"/>
              </a:solidFill>
              <a:latin typeface="Arial" charset="0"/>
              <a:ea typeface="宋体" charset="-122"/>
            </a:endParaRPr>
          </a:p>
        </p:txBody>
      </p:sp>
      <p:sp>
        <p:nvSpPr>
          <p:cNvPr id="5137" name="Oval 17"/>
          <p:cNvSpPr>
            <a:spLocks noChangeArrowheads="1"/>
          </p:cNvSpPr>
          <p:nvPr/>
        </p:nvSpPr>
        <p:spPr bwMode="gray">
          <a:xfrm>
            <a:off x="330200" y="1287463"/>
            <a:ext cx="1419225" cy="1462087"/>
          </a:xfrm>
          <a:prstGeom prst="ellipse">
            <a:avLst/>
          </a:pr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Tree>
    <p:extLst>
      <p:ext uri="{BB962C8B-B14F-4D97-AF65-F5344CB8AC3E}">
        <p14:creationId xmlns:p14="http://schemas.microsoft.com/office/powerpoint/2010/main" val="13155803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B29499EA-8188-44E1-9259-3ADE2B8C000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057329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F61C8E63-F6CC-43DA-A404-EF14BD8A30D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075253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6975"/>
            <a:ext cx="40576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196975"/>
            <a:ext cx="40576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ECA811B2-6973-48ED-A6D4-5762CBF5074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56034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BF046B24-AC51-4B56-993F-CFCDD36B9E0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699336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8B223422-6E15-4C87-9FAF-B345D5C7F00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824820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469DCCE4-F411-4814-8F82-3722E8D3194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3579704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7CF694A6-94D7-463F-899F-CB18B385826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60951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A570F8C1-E987-44AE-BD11-912A33296107}" type="slidenum">
              <a:rPr lang="zh-CN" altLang="en-US"/>
              <a:pPr>
                <a:defRPr/>
              </a:pPr>
              <a:t>‹#›</a:t>
            </a:fld>
            <a:endParaRPr lang="zh-CN" altLang="en-US"/>
          </a:p>
        </p:txBody>
      </p:sp>
    </p:spTree>
    <p:extLst>
      <p:ext uri="{BB962C8B-B14F-4D97-AF65-F5344CB8AC3E}">
        <p14:creationId xmlns:p14="http://schemas.microsoft.com/office/powerpoint/2010/main" val="4136884158"/>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CD49B6BE-F386-43CD-8737-155615B0AF7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224717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B6B220EA-FFD1-43FC-A2FC-5E87AB609A5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659241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7975" y="204788"/>
            <a:ext cx="2066925"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4788"/>
            <a:ext cx="6048375"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EB1E64F1-AA23-4147-A145-1682386F435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952218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pPr>
              <a:defRPr/>
            </a:pPr>
            <a:fld id="{B812FCB0-436F-4EDF-A66C-C7053422453C}" type="datetimeFigureOut">
              <a:rPr lang="zh-CN" altLang="en-US" smtClean="0"/>
              <a:pPr>
                <a:defRPr/>
              </a:pPr>
              <a:t>2024/10/14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3B90C0AD-3EBF-4A73-B635-52A768B6F70E}" type="slidenum">
              <a:rPr lang="zh-CN" altLang="en-US" smtClean="0"/>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pPr>
              <a:defRPr/>
            </a:pPr>
            <a:fld id="{B812FCB0-436F-4EDF-A66C-C7053422453C}" type="datetimeFigureOut">
              <a:rPr lang="zh-CN" altLang="en-US" smtClean="0"/>
              <a:pPr>
                <a:defRPr/>
              </a:pPr>
              <a:t>2024/10/14</a:t>
            </a:fld>
            <a:endParaRPr lang="zh-CN" altLang="en-US"/>
          </a:p>
        </p:txBody>
      </p:sp>
      <p:sp>
        <p:nvSpPr>
          <p:cNvPr id="5" name="页脚占位符 4"/>
          <p:cNvSpPr>
            <a:spLocks noGrp="1"/>
          </p:cNvSpPr>
          <p:nvPr>
            <p:ph type="ftr" sz="quarter" idx="11"/>
          </p:nvPr>
        </p:nvSpPr>
        <p:spPr>
          <a:xfrm>
            <a:off x="5330952" y="6400800"/>
            <a:ext cx="3733800" cy="283800"/>
          </a:xfrm>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3B90C0AD-3EBF-4A73-B635-52A768B6F70E}" type="slidenum">
              <a:rPr lang="zh-CN" altLang="en-US" smtClean="0"/>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22CF6BA8-A367-4CC4-9725-9C025FF0D32F}" type="datetimeFigureOut">
              <a:rPr lang="zh-CN" altLang="en-US" smtClean="0"/>
              <a:pPr>
                <a:defRPr/>
              </a:pPr>
              <a:t>2024/10/14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4F89A454-716F-489F-BE20-C57B104F2BF7}" type="slidenum">
              <a:rPr lang="zh-CN" altLang="en-US" smtClean="0"/>
              <a:pPr>
                <a:defRPr/>
              </a:pPr>
              <a:t>‹#›</a:t>
            </a:fld>
            <a:endParaRPr lang="zh-CN" altLang="en-US"/>
          </a:p>
        </p:txBody>
      </p:sp>
    </p:spTree>
  </p:cSld>
  <p:clrMapOvr>
    <a:masterClrMapping/>
  </p:clrMapOvr>
  <p:transition spd="med">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fld id="{0BDA90F9-4466-44D5-BEC2-D2BE1BC2497D}" type="datetimeFigureOut">
              <a:rPr lang="zh-CN" altLang="en-US" smtClean="0"/>
              <a:pPr>
                <a:defRPr/>
              </a:pPr>
              <a:t>2024/10/14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93C381A3-9A29-4298-8DB9-7CFD86FADFE1}" type="slidenum">
              <a:rPr lang="zh-CN" altLang="en-US" smtClean="0"/>
              <a:pPr>
                <a:defRPr/>
              </a:pPr>
              <a:t>‹#›</a:t>
            </a:fld>
            <a:endParaRPr lang="zh-CN" altLang="en-US"/>
          </a:p>
        </p:txBody>
      </p:sp>
    </p:spTree>
  </p:cSld>
  <p:clrMapOvr>
    <a:masterClrMapping/>
  </p:clrMapOvr>
  <p:transition spd="med">
    <p:random/>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pPr>
              <a:defRPr/>
            </a:pPr>
            <a:fld id="{D89D7C7E-348E-4ADE-9436-C85F2ACDE0FF}" type="datetimeFigureOut">
              <a:rPr lang="zh-CN" altLang="en-US" smtClean="0"/>
              <a:pPr>
                <a:defRPr/>
              </a:pPr>
              <a:t>2024/10/14</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83B1DFAC-6C0A-457E-BDA5-C34C818EEE74}" type="slidenum">
              <a:rPr lang="zh-CN" altLang="en-US" smtClean="0"/>
              <a:pPr>
                <a:defRPr/>
              </a:pPr>
              <a:t>‹#›</a:t>
            </a:fld>
            <a:endParaRPr lang="zh-CN" altLang="en-US"/>
          </a:p>
        </p:txBody>
      </p:sp>
    </p:spTree>
  </p:cSld>
  <p:clrMapOvr>
    <a:masterClrMapping/>
  </p:clrMapOvr>
  <p:transition spd="med">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a:defRPr/>
            </a:pPr>
            <a:fld id="{4B2FBAF7-287E-437E-9E48-56B76E19AEBA}" type="datetimeFigureOut">
              <a:rPr lang="zh-CN" altLang="en-US" smtClean="0"/>
              <a:pPr>
                <a:defRPr/>
              </a:pPr>
              <a:t>2024/10/14</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4B1B5F06-3ABF-40AE-B9E4-186E27419D8F}" type="slidenum">
              <a:rPr lang="zh-CN" altLang="en-US" smtClean="0"/>
              <a:pPr>
                <a:defRPr/>
              </a:pPr>
              <a:t>‹#›</a:t>
            </a:fld>
            <a:endParaRPr lang="zh-CN" altLang="en-US"/>
          </a:p>
        </p:txBody>
      </p:sp>
    </p:spTree>
  </p:cSld>
  <p:clrMapOvr>
    <a:masterClrMapping/>
  </p:clrMapOvr>
  <p:transition spd="med">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DA64B124-E899-4124-BA8C-3486E4C1BEB5}" type="datetimeFigureOut">
              <a:rPr lang="zh-CN" altLang="en-US" smtClean="0"/>
              <a:pPr>
                <a:defRPr/>
              </a:pPr>
              <a:t>2024/10/14</a:t>
            </a:fld>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BFDF30CB-BFCE-4E20-857E-BA0200C2225F}" type="slidenum">
              <a:rPr lang="zh-CN" altLang="en-US" smtClean="0"/>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5E18F9EA-F0DF-4B15-8F9F-2B7A2D00C41E}"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38688C60-972B-4CCF-8D90-70CA24C71782}"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392352D3-B9D5-44F1-B43C-00F523943C80}" type="slidenum">
              <a:rPr lang="zh-CN" altLang="en-US"/>
              <a:pPr>
                <a:defRPr/>
              </a:pPr>
              <a:t>‹#›</a:t>
            </a:fld>
            <a:endParaRPr lang="zh-CN" altLang="en-US"/>
          </a:p>
        </p:txBody>
      </p:sp>
    </p:spTree>
    <p:extLst>
      <p:ext uri="{BB962C8B-B14F-4D97-AF65-F5344CB8AC3E}">
        <p14:creationId xmlns:p14="http://schemas.microsoft.com/office/powerpoint/2010/main" val="1986769116"/>
      </p:ext>
    </p:extLst>
  </p:cSld>
  <p:clrMapOvr>
    <a:masterClrMapping/>
  </p:clrMapOvr>
  <p:transition spd="med">
    <p:random/>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fld id="{E8B3C700-A66A-4425-91CA-FBE4B74ED123}" type="datetimeFigureOut">
              <a:rPr lang="zh-CN" altLang="en-US" smtClean="0"/>
              <a:pPr>
                <a:defRPr/>
              </a:pPr>
              <a:t>2024/10/14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EB2B2A30-6A92-4585-87A3-BCA56A03A592}" type="slidenum">
              <a:rPr lang="zh-CN" altLang="en-US" smtClean="0"/>
              <a:pPr>
                <a:defRPr/>
              </a:pPr>
              <a:t>‹#›</a:t>
            </a:fld>
            <a:endParaRPr lang="zh-CN" altLang="en-US"/>
          </a:p>
        </p:txBody>
      </p:sp>
    </p:spTree>
  </p:cSld>
  <p:clrMapOvr>
    <a:masterClrMapping/>
  </p:clrMapOvr>
  <p:transition spd="med">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pPr>
              <a:defRPr/>
            </a:pPr>
            <a:fld id="{314B27BA-DAF1-40B1-BA68-977D9240302A}" type="datetimeFigureOut">
              <a:rPr lang="zh-CN" altLang="en-US" smtClean="0"/>
              <a:pPr>
                <a:defRPr/>
              </a:pPr>
              <a:t>2024/10/14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0C1C40F7-4920-4A5C-ADB2-3EE66081337F}" type="slidenum">
              <a:rPr lang="zh-CN" altLang="en-US" smtClean="0"/>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9AA361CD-39BA-43E9-B14A-4AA6CC43E04D}" type="datetimeFigureOut">
              <a:rPr lang="zh-CN" altLang="en-US" smtClean="0"/>
              <a:pPr>
                <a:defRPr/>
              </a:pPr>
              <a:t>2024/10/14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710ED835-2ED5-41AD-B16F-2A7B7309FFDB}" type="slidenum">
              <a:rPr lang="zh-CN" altLang="en-US" smtClean="0"/>
              <a:pPr>
                <a:defRPr/>
              </a:pPr>
              <a:t>‹#›</a:t>
            </a:fld>
            <a:endParaRPr lang="zh-CN" altLang="en-US"/>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transition spd="med">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6E2B3512-02C0-46BC-B39F-E4F9FDB5DDF0}" type="datetimeFigureOut">
              <a:rPr lang="zh-CN" altLang="en-US" smtClean="0"/>
              <a:pPr>
                <a:defRPr/>
              </a:pPr>
              <a:t>2024/10/14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74603E8C-30EA-4CC9-A1A6-2F023BFE2197}" type="slidenum">
              <a:rPr lang="zh-CN" altLang="en-US" smtClean="0"/>
              <a:pPr>
                <a:defRPr/>
              </a:pPr>
              <a:t>‹#›</a:t>
            </a:fld>
            <a:endParaRPr lang="zh-CN" altLang="en-US"/>
          </a:p>
        </p:txBody>
      </p:sp>
    </p:spTree>
  </p:cSld>
  <p:clrMapOvr>
    <a:masterClrMapping/>
  </p:clrMapOvr>
  <p:transition spd="med">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5A2AE429-E76F-49E4-8F95-22DD7EE19030}"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0E0D2168-A88D-4764-9AC4-8F91CEE05660}"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A7EF10AF-EC00-4553-9A23-0756D18A335C}" type="slidenum">
              <a:rPr lang="zh-CN" altLang="en-US"/>
              <a:pPr>
                <a:defRPr/>
              </a:pPr>
              <a:t>‹#›</a:t>
            </a:fld>
            <a:endParaRPr lang="zh-CN" altLang="en-US"/>
          </a:p>
        </p:txBody>
      </p:sp>
    </p:spTree>
    <p:extLst>
      <p:ext uri="{BB962C8B-B14F-4D97-AF65-F5344CB8AC3E}">
        <p14:creationId xmlns:p14="http://schemas.microsoft.com/office/powerpoint/2010/main" val="831227121"/>
      </p:ext>
    </p:extLst>
  </p:cSld>
  <p:clrMapOvr>
    <a:masterClrMapping/>
  </p:clrMapOvr>
  <p:transition spd="med">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5A2AE429-E76F-49E4-8F95-22DD7EE19030}"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0E0D2168-A88D-4764-9AC4-8F91CEE05660}"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A7EF10AF-EC00-4553-9A23-0756D18A335C}" type="slidenum">
              <a:rPr lang="zh-CN" altLang="en-US"/>
              <a:pPr>
                <a:defRPr/>
              </a:pPr>
              <a:t>‹#›</a:t>
            </a:fld>
            <a:endParaRPr lang="zh-CN" altLang="en-US"/>
          </a:p>
        </p:txBody>
      </p:sp>
    </p:spTree>
    <p:extLst>
      <p:ext uri="{BB962C8B-B14F-4D97-AF65-F5344CB8AC3E}">
        <p14:creationId xmlns:p14="http://schemas.microsoft.com/office/powerpoint/2010/main" val="831227121"/>
      </p:ext>
    </p:extLst>
  </p:cSld>
  <p:clrMapOvr>
    <a:masterClrMapping/>
  </p:clrMapOvr>
  <p:transition spd="med">
    <p:random/>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53293FAC-ABA8-45AB-9B82-4582B4A25736}" type="slidenum">
              <a:rPr lang="zh-CN" altLang="en-US"/>
              <a:pPr>
                <a:defRPr/>
              </a:pPr>
              <a:t>‹#›</a:t>
            </a:fld>
            <a:endParaRPr lang="zh-CN" altLang="en-US"/>
          </a:p>
        </p:txBody>
      </p:sp>
    </p:spTree>
    <p:extLst>
      <p:ext uri="{BB962C8B-B14F-4D97-AF65-F5344CB8AC3E}">
        <p14:creationId xmlns:p14="http://schemas.microsoft.com/office/powerpoint/2010/main" val="2103588908"/>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B0BE8E00-EF2B-4258-8B66-42C8D132A445}"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6D2F8FAA-C99B-4217-B61A-3FB283CA5184}"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2768046F-BD3E-46C5-86A6-96A8C20743EE}" type="slidenum">
              <a:rPr lang="zh-CN" altLang="en-US"/>
              <a:pPr>
                <a:defRPr/>
              </a:pPr>
              <a:t>‹#›</a:t>
            </a:fld>
            <a:endParaRPr lang="zh-CN" altLang="en-US"/>
          </a:p>
        </p:txBody>
      </p:sp>
    </p:spTree>
    <p:extLst>
      <p:ext uri="{BB962C8B-B14F-4D97-AF65-F5344CB8AC3E}">
        <p14:creationId xmlns:p14="http://schemas.microsoft.com/office/powerpoint/2010/main" val="1716895172"/>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E10E7E6E-6B47-4D52-98B3-2F7D6D93EBB8}" type="slidenum">
              <a:rPr lang="zh-CN" altLang="en-US"/>
              <a:pPr>
                <a:defRPr/>
              </a:pPr>
              <a:t>‹#›</a:t>
            </a:fld>
            <a:endParaRPr lang="zh-CN" altLang="en-US"/>
          </a:p>
        </p:txBody>
      </p:sp>
    </p:spTree>
    <p:extLst>
      <p:ext uri="{BB962C8B-B14F-4D97-AF65-F5344CB8AC3E}">
        <p14:creationId xmlns:p14="http://schemas.microsoft.com/office/powerpoint/2010/main" val="316286239"/>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4131F9DB-ABA4-4A4D-B084-2D6D5605E016}" type="slidenum">
              <a:rPr lang="zh-CN" altLang="en-US"/>
              <a:pPr>
                <a:defRPr/>
              </a:pPr>
              <a:t>‹#›</a:t>
            </a:fld>
            <a:endParaRPr lang="zh-CN" altLang="en-US"/>
          </a:p>
        </p:txBody>
      </p:sp>
    </p:spTree>
    <p:extLst>
      <p:ext uri="{BB962C8B-B14F-4D97-AF65-F5344CB8AC3E}">
        <p14:creationId xmlns:p14="http://schemas.microsoft.com/office/powerpoint/2010/main" val="4236357126"/>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B473765B-2E37-417E-A0ED-7BA36084FFDF}" type="slidenum">
              <a:rPr lang="zh-CN" altLang="en-US"/>
              <a:pPr>
                <a:defRPr/>
              </a:pPr>
              <a:t>‹#›</a:t>
            </a:fld>
            <a:endParaRPr lang="zh-CN" altLang="en-US"/>
          </a:p>
        </p:txBody>
      </p:sp>
    </p:spTree>
    <p:extLst>
      <p:ext uri="{BB962C8B-B14F-4D97-AF65-F5344CB8AC3E}">
        <p14:creationId xmlns:p14="http://schemas.microsoft.com/office/powerpoint/2010/main" val="726707672"/>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DFC4E9C6-BB9F-4687-A661-5EE6F457A264}" type="slidenum">
              <a:rPr lang="zh-CN" altLang="en-US"/>
              <a:pPr>
                <a:defRPr/>
              </a:pPr>
              <a:t>‹#›</a:t>
            </a:fld>
            <a:endParaRPr lang="zh-CN" altLang="en-US"/>
          </a:p>
        </p:txBody>
      </p:sp>
    </p:spTree>
    <p:extLst>
      <p:ext uri="{BB962C8B-B14F-4D97-AF65-F5344CB8AC3E}">
        <p14:creationId xmlns:p14="http://schemas.microsoft.com/office/powerpoint/2010/main" val="1078019373"/>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3828F0EF-5CBA-4E05-8E33-8A06602A6E58}" type="slidenum">
              <a:rPr lang="zh-CN" altLang="en-US"/>
              <a:pPr>
                <a:defRPr/>
              </a:pPr>
              <a:t>‹#›</a:t>
            </a:fld>
            <a:endParaRPr lang="zh-CN" altLang="en-US"/>
          </a:p>
        </p:txBody>
      </p:sp>
    </p:spTree>
    <p:extLst>
      <p:ext uri="{BB962C8B-B14F-4D97-AF65-F5344CB8AC3E}">
        <p14:creationId xmlns:p14="http://schemas.microsoft.com/office/powerpoint/2010/main" val="2680025849"/>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B8D4703C-394F-428F-B90F-0EA08BAA9235}" type="slidenum">
              <a:rPr lang="zh-CN" altLang="en-US"/>
              <a:pPr>
                <a:defRPr/>
              </a:pPr>
              <a:t>‹#›</a:t>
            </a:fld>
            <a:endParaRPr lang="zh-CN" altLang="en-US"/>
          </a:p>
        </p:txBody>
      </p:sp>
    </p:spTree>
    <p:extLst>
      <p:ext uri="{BB962C8B-B14F-4D97-AF65-F5344CB8AC3E}">
        <p14:creationId xmlns:p14="http://schemas.microsoft.com/office/powerpoint/2010/main" val="2954175242"/>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0A0EF7E0-7D78-47E8-849B-4A5BCAAAAD9C}" type="slidenum">
              <a:rPr lang="zh-CN" altLang="en-US"/>
              <a:pPr>
                <a:defRPr/>
              </a:pPr>
              <a:t>‹#›</a:t>
            </a:fld>
            <a:endParaRPr lang="zh-CN" altLang="en-US"/>
          </a:p>
        </p:txBody>
      </p:sp>
    </p:spTree>
    <p:extLst>
      <p:ext uri="{BB962C8B-B14F-4D97-AF65-F5344CB8AC3E}">
        <p14:creationId xmlns:p14="http://schemas.microsoft.com/office/powerpoint/2010/main" val="193793018"/>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8"/>
          <p:cNvCxnSpPr>
            <a:cxnSpLocks noChangeShapeType="1"/>
          </p:cNvCxnSpPr>
          <p:nvPr userDrawn="1"/>
        </p:nvCxnSpPr>
        <p:spPr bwMode="auto">
          <a:xfrm>
            <a:off x="258763" y="620713"/>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4"/>
          <p:cNvSpPr>
            <a:spLocks noChangeArrowheads="1"/>
          </p:cNvSpPr>
          <p:nvPr userDrawn="1"/>
        </p:nvSpPr>
        <p:spPr bwMode="auto">
          <a:xfrm>
            <a:off x="395288" y="42863"/>
            <a:ext cx="16208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a:buFont typeface="Arial" pitchFamily="34" charset="0"/>
              <a:buNone/>
              <a:defRPr/>
            </a:pPr>
            <a:r>
              <a:rPr lang="zh-CN" altLang="en-US" sz="2800" b="1">
                <a:solidFill>
                  <a:srgbClr val="7F7F7F"/>
                </a:solidFill>
                <a:latin typeface="华文行楷" pitchFamily="2" charset="-122"/>
                <a:ea typeface="华文行楷" pitchFamily="2" charset="-122"/>
              </a:rPr>
              <a:t>项目管理</a:t>
            </a:r>
          </a:p>
        </p:txBody>
      </p:sp>
      <p:sp>
        <p:nvSpPr>
          <p:cNvPr id="2" name="KSO_BT1"/>
          <p:cNvSpPr>
            <a:spLocks noGrp="1"/>
          </p:cNvSpPr>
          <p:nvPr>
            <p:ph type="title"/>
          </p:nvPr>
        </p:nvSpPr>
        <p:spPr>
          <a:xfrm>
            <a:off x="419102" y="808699"/>
            <a:ext cx="8291513" cy="700088"/>
          </a:xfrm>
        </p:spPr>
        <p:txBody>
          <a:bodyPr/>
          <a:lstStyle>
            <a:lvl1pPr>
              <a:defRPr sz="3600" b="1">
                <a:solidFill>
                  <a:srgbClr val="000000"/>
                </a:solidFill>
                <a:latin typeface="宋体" panose="02010600030101010101" pitchFamily="2" charset="-122"/>
                <a:ea typeface="宋体" panose="02010600030101010101" pitchFamily="2" charset="-122"/>
              </a:defRPr>
            </a:lvl1pPr>
          </a:lstStyle>
          <a:p>
            <a:endParaRPr lang="en-US" noProof="1"/>
          </a:p>
        </p:txBody>
      </p:sp>
      <p:sp>
        <p:nvSpPr>
          <p:cNvPr id="3" name="KSO_BC1"/>
          <p:cNvSpPr>
            <a:spLocks noGrp="1"/>
          </p:cNvSpPr>
          <p:nvPr>
            <p:ph idx="1"/>
          </p:nvPr>
        </p:nvSpPr>
        <p:spPr>
          <a:xfrm>
            <a:off x="1043608" y="1604798"/>
            <a:ext cx="7344816" cy="4512501"/>
          </a:xfrm>
        </p:spPr>
        <p:txBody>
          <a:bodyPr>
            <a:normAutofit/>
          </a:bodyPr>
          <a:lstStyle>
            <a:lvl1pPr algn="l">
              <a:buClr>
                <a:srgbClr val="00B0F0"/>
              </a:buClr>
              <a:defRPr sz="2400">
                <a:solidFill>
                  <a:srgbClr val="000000"/>
                </a:solidFill>
                <a:latin typeface="宋体" panose="02010600030101010101" pitchFamily="2" charset="-122"/>
                <a:ea typeface="宋体" panose="02010600030101010101" pitchFamily="2" charset="-122"/>
              </a:defRPr>
            </a:lvl1pPr>
            <a:lvl2pPr algn="l">
              <a:defRPr sz="2000">
                <a:solidFill>
                  <a:srgbClr val="000000"/>
                </a:solidFill>
                <a:latin typeface="宋体" panose="02010600030101010101" pitchFamily="2" charset="-122"/>
                <a:ea typeface="宋体" panose="02010600030101010101" pitchFamily="2" charset="-122"/>
              </a:defRPr>
            </a:lvl2pPr>
            <a:lvl3pPr>
              <a:defRPr>
                <a:solidFill>
                  <a:srgbClr val="000000"/>
                </a:solidFill>
                <a:latin typeface="宋体" panose="02010600030101010101" pitchFamily="2" charset="-122"/>
                <a:ea typeface="宋体" panose="02010600030101010101" pitchFamily="2" charset="-122"/>
              </a:defRPr>
            </a:lvl3pPr>
            <a:lvl4pPr>
              <a:defRPr>
                <a:solidFill>
                  <a:srgbClr val="000000"/>
                </a:solidFill>
                <a:latin typeface="宋体" panose="02010600030101010101" pitchFamily="2" charset="-122"/>
                <a:ea typeface="宋体" panose="02010600030101010101" pitchFamily="2" charset="-122"/>
              </a:defRPr>
            </a:lvl4pPr>
            <a:lvl5pPr>
              <a:defRPr>
                <a:solidFill>
                  <a:srgbClr val="000000"/>
                </a:solidFill>
                <a:latin typeface="宋体" panose="02010600030101010101" pitchFamily="2" charset="-122"/>
                <a:ea typeface="宋体" panose="02010600030101010101" pitchFamily="2" charset="-122"/>
              </a:defRPr>
            </a:lvl5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6"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7" name="页脚占位符 4"/>
          <p:cNvSpPr>
            <a:spLocks noGrp="1"/>
          </p:cNvSpPr>
          <p:nvPr>
            <p:ph type="ftr" sz="quarter" idx="11"/>
          </p:nvPr>
        </p:nvSpPr>
        <p:spPr/>
        <p:txBody>
          <a:bodyPr wrap="square" numCol="1" anchorCtr="0" compatLnSpc="1">
            <a:prstTxWarp prst="textNoShape">
              <a:avLst/>
            </a:prstTxWarp>
            <a:noAutofit/>
          </a:bodyPr>
          <a:lstStyle>
            <a:lvl1pPr>
              <a:defRPr sz="1800" b="1" smtClean="0">
                <a:solidFill>
                  <a:srgbClr val="000000"/>
                </a:solidFill>
                <a:latin typeface="华文楷体" pitchFamily="2" charset="-122"/>
                <a:ea typeface="华文楷体" pitchFamily="2" charset="-122"/>
              </a:defRPr>
            </a:lvl1pPr>
          </a:lstStyle>
          <a:p>
            <a:pPr>
              <a:defRPr/>
            </a:pPr>
            <a:r>
              <a:rPr lang="zh-CN" altLang="en-US"/>
              <a:t>清华大学出版社</a:t>
            </a:r>
          </a:p>
        </p:txBody>
      </p:sp>
      <p:sp>
        <p:nvSpPr>
          <p:cNvPr id="8" name="灯片编号占位符 5"/>
          <p:cNvSpPr>
            <a:spLocks noGrp="1"/>
          </p:cNvSpPr>
          <p:nvPr>
            <p:ph type="sldNum" sz="quarter" idx="12"/>
          </p:nvPr>
        </p:nvSpPr>
        <p:spPr/>
        <p:txBody>
          <a:bodyPr/>
          <a:lstStyle>
            <a:lvl1pPr>
              <a:defRPr sz="1800" b="1" smtClean="0">
                <a:solidFill>
                  <a:srgbClr val="000000"/>
                </a:solidFill>
                <a:latin typeface="华文楷体" pitchFamily="2" charset="-122"/>
                <a:ea typeface="华文楷体" pitchFamily="2" charset="-122"/>
              </a:defRPr>
            </a:lvl1pPr>
          </a:lstStyle>
          <a:p>
            <a:pPr>
              <a:defRPr/>
            </a:pPr>
            <a:fld id="{40F69587-96C0-441F-B582-2FC1F19D4946}" type="slidenum">
              <a:rPr lang="en-US" altLang="zh-CN"/>
              <a:pPr>
                <a:defRPr/>
              </a:pPr>
              <a:t>‹#›</a:t>
            </a:fld>
            <a:endParaRPr lang="en-US" altLang="zh-CN"/>
          </a:p>
        </p:txBody>
      </p:sp>
    </p:spTree>
    <p:extLst>
      <p:ext uri="{BB962C8B-B14F-4D97-AF65-F5344CB8AC3E}">
        <p14:creationId xmlns:p14="http://schemas.microsoft.com/office/powerpoint/2010/main" val="1009980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E28AED65-2899-4199-A483-7D852C39D8CC}" type="slidenum">
              <a:rPr lang="zh-CN" altLang="en-US"/>
              <a:pPr>
                <a:defRPr/>
              </a:pPr>
              <a:t>‹#›</a:t>
            </a:fld>
            <a:endParaRPr lang="zh-CN" altLang="en-US"/>
          </a:p>
        </p:txBody>
      </p:sp>
    </p:spTree>
    <p:extLst>
      <p:ext uri="{BB962C8B-B14F-4D97-AF65-F5344CB8AC3E}">
        <p14:creationId xmlns:p14="http://schemas.microsoft.com/office/powerpoint/2010/main" val="3237030568"/>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C20684F7-4D29-481C-9E63-EA134077F5DE}" type="slidenum">
              <a:rPr lang="zh-CN" altLang="en-US"/>
              <a:pPr>
                <a:defRPr/>
              </a:pPr>
              <a:t>‹#›</a:t>
            </a:fld>
            <a:endParaRPr lang="zh-CN" altLang="en-US"/>
          </a:p>
        </p:txBody>
      </p:sp>
    </p:spTree>
    <p:extLst>
      <p:ext uri="{BB962C8B-B14F-4D97-AF65-F5344CB8AC3E}">
        <p14:creationId xmlns:p14="http://schemas.microsoft.com/office/powerpoint/2010/main" val="3671321861"/>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0F615082-FC94-42CC-91DC-C8A77F54EE22}"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B17724B4-05C3-476D-82B3-00AD7CE0DE3A}"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881D77A1-3203-48ED-BB25-14395795190A}" type="slidenum">
              <a:rPr lang="zh-CN" altLang="en-US"/>
              <a:pPr>
                <a:defRPr/>
              </a:pPr>
              <a:t>‹#›</a:t>
            </a:fld>
            <a:endParaRPr lang="zh-CN" altLang="en-US"/>
          </a:p>
        </p:txBody>
      </p:sp>
    </p:spTree>
    <p:extLst>
      <p:ext uri="{BB962C8B-B14F-4D97-AF65-F5344CB8AC3E}">
        <p14:creationId xmlns:p14="http://schemas.microsoft.com/office/powerpoint/2010/main" val="2887581484"/>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8D6C3CE8-5B3C-4593-8814-4BF4310E89B5}" type="slidenum">
              <a:rPr lang="en-US" altLang="zh-CN"/>
              <a:pPr>
                <a:defRPr/>
              </a:pPr>
              <a:t>‹#›</a:t>
            </a:fld>
            <a:endParaRPr lang="en-US" altLang="zh-CN"/>
          </a:p>
        </p:txBody>
      </p:sp>
    </p:spTree>
    <p:extLst>
      <p:ext uri="{BB962C8B-B14F-4D97-AF65-F5344CB8AC3E}">
        <p14:creationId xmlns:p14="http://schemas.microsoft.com/office/powerpoint/2010/main" val="3517392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DC425279-8E02-4217-936A-1B8099F54AA2}" type="slidenum">
              <a:rPr lang="zh-CN" altLang="en-US"/>
              <a:pPr>
                <a:defRPr/>
              </a:pPr>
              <a:t>‹#›</a:t>
            </a:fld>
            <a:endParaRPr lang="zh-CN" altLang="en-US"/>
          </a:p>
        </p:txBody>
      </p:sp>
    </p:spTree>
    <p:extLst>
      <p:ext uri="{BB962C8B-B14F-4D97-AF65-F5344CB8AC3E}">
        <p14:creationId xmlns:p14="http://schemas.microsoft.com/office/powerpoint/2010/main" val="4135199381"/>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BBBE5EC9-77C8-4349-9A9D-485CE129D391}"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C079B611-AA40-4082-97CF-4B37751F3C5B}"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411360A2-7867-407A-9935-361814A69C82}" type="slidenum">
              <a:rPr lang="zh-CN" altLang="en-US"/>
              <a:pPr>
                <a:defRPr/>
              </a:pPr>
              <a:t>‹#›</a:t>
            </a:fld>
            <a:endParaRPr lang="zh-CN" altLang="en-US"/>
          </a:p>
        </p:txBody>
      </p:sp>
    </p:spTree>
    <p:extLst>
      <p:ext uri="{BB962C8B-B14F-4D97-AF65-F5344CB8AC3E}">
        <p14:creationId xmlns:p14="http://schemas.microsoft.com/office/powerpoint/2010/main" val="535114678"/>
      </p:ext>
    </p:extLst>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9C08DB7F-D2C6-4F94-9F59-4EE1F0B53E4B}" type="slidenum">
              <a:rPr lang="zh-CN" altLang="en-US"/>
              <a:pPr>
                <a:defRPr/>
              </a:pPr>
              <a:t>‹#›</a:t>
            </a:fld>
            <a:endParaRPr lang="zh-CN" altLang="en-US"/>
          </a:p>
        </p:txBody>
      </p:sp>
    </p:spTree>
    <p:extLst>
      <p:ext uri="{BB962C8B-B14F-4D97-AF65-F5344CB8AC3E}">
        <p14:creationId xmlns:p14="http://schemas.microsoft.com/office/powerpoint/2010/main" val="4178810436"/>
      </p:ext>
    </p:extLst>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32636DEB-F4C9-4E59-85C0-B6C557D56BAB}" type="slidenum">
              <a:rPr lang="zh-CN" altLang="en-US"/>
              <a:pPr>
                <a:defRPr/>
              </a:pPr>
              <a:t>‹#›</a:t>
            </a:fld>
            <a:endParaRPr lang="zh-CN" altLang="en-US"/>
          </a:p>
        </p:txBody>
      </p:sp>
    </p:spTree>
    <p:extLst>
      <p:ext uri="{BB962C8B-B14F-4D97-AF65-F5344CB8AC3E}">
        <p14:creationId xmlns:p14="http://schemas.microsoft.com/office/powerpoint/2010/main" val="4114429876"/>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FE9443E0-B4D4-481F-B1A9-85F2BB502FAC}" type="slidenum">
              <a:rPr lang="zh-CN" altLang="en-US"/>
              <a:pPr>
                <a:defRPr/>
              </a:pPr>
              <a:t>‹#›</a:t>
            </a:fld>
            <a:endParaRPr lang="zh-CN" altLang="en-US"/>
          </a:p>
        </p:txBody>
      </p:sp>
    </p:spTree>
    <p:extLst>
      <p:ext uri="{BB962C8B-B14F-4D97-AF65-F5344CB8AC3E}">
        <p14:creationId xmlns:p14="http://schemas.microsoft.com/office/powerpoint/2010/main" val="1296334053"/>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1F3F967B-9BC7-44C6-B47F-AFAA5953CFC2}" type="slidenum">
              <a:rPr lang="zh-CN" altLang="en-US"/>
              <a:pPr>
                <a:defRPr/>
              </a:pPr>
              <a:t>‹#›</a:t>
            </a:fld>
            <a:endParaRPr lang="zh-CN" altLang="en-US"/>
          </a:p>
        </p:txBody>
      </p:sp>
    </p:spTree>
    <p:extLst>
      <p:ext uri="{BB962C8B-B14F-4D97-AF65-F5344CB8AC3E}">
        <p14:creationId xmlns:p14="http://schemas.microsoft.com/office/powerpoint/2010/main" val="3032768283"/>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MH_Others_1"/>
          <p:cNvSpPr>
            <a:spLocks noChangeArrowheads="1"/>
          </p:cNvSpPr>
          <p:nvPr>
            <p:custDataLst>
              <p:tags r:id="rId1"/>
            </p:custDataLst>
          </p:nvPr>
        </p:nvSpPr>
        <p:spPr bwMode="auto">
          <a:xfrm>
            <a:off x="6099175" y="2260600"/>
            <a:ext cx="989013" cy="979488"/>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algn="ctr">
              <a:buFont typeface="Arial" pitchFamily="34" charset="0"/>
              <a:buNone/>
              <a:defRPr/>
            </a:pPr>
            <a:endParaRPr lang="zh-CN" altLang="en-US">
              <a:solidFill>
                <a:srgbClr val="FFFFFF"/>
              </a:solidFill>
              <a:latin typeface="Arial" pitchFamily="34" charset="0"/>
              <a:ea typeface="黑体" pitchFamily="49" charset="-122"/>
            </a:endParaRPr>
          </a:p>
        </p:txBody>
      </p:sp>
      <p:sp>
        <p:nvSpPr>
          <p:cNvPr id="4" name="MH_Number"/>
          <p:cNvSpPr>
            <a:spLocks noChangeArrowheads="1"/>
          </p:cNvSpPr>
          <p:nvPr>
            <p:custDataLst>
              <p:tags r:id="rId2"/>
            </p:custDataLst>
          </p:nvPr>
        </p:nvSpPr>
        <p:spPr bwMode="auto">
          <a:xfrm>
            <a:off x="6667500" y="3017838"/>
            <a:ext cx="579438" cy="574675"/>
          </a:xfrm>
          <a:prstGeom prst="ellipse">
            <a:avLst/>
          </a:prstGeom>
          <a:solidFill>
            <a:srgbClr val="FFFFFF"/>
          </a:solidFill>
          <a:ln w="22225">
            <a:solidFill>
              <a:schemeClr val="accent2"/>
            </a:solidFill>
            <a:miter lim="800000"/>
            <a:headEnd/>
            <a:tailEnd/>
          </a:ln>
        </p:spPr>
        <p:txBody>
          <a:bodyPr lIns="0" tIns="0" rIns="0" bIns="0" anchor="ctr"/>
          <a:lstStyle>
            <a:lvl1pPr>
              <a:defRPr sz="2400">
                <a:solidFill>
                  <a:schemeClr val="tx1"/>
                </a:solidFill>
                <a:latin typeface="Times New Roman" pitchFamily="18" charset="0"/>
                <a:ea typeface="宋体" pitchFamily="2" charset="-122"/>
              </a:defRPr>
            </a:lvl1pPr>
            <a:lvl2pPr>
              <a:defRPr sz="2400">
                <a:solidFill>
                  <a:schemeClr val="tx1"/>
                </a:solidFill>
                <a:latin typeface="Times New Roman" pitchFamily="18" charset="0"/>
                <a:ea typeface="宋体" pitchFamily="2" charset="-122"/>
              </a:defRPr>
            </a:lvl2pPr>
            <a:lvl3pPr>
              <a:defRPr sz="2400">
                <a:solidFill>
                  <a:schemeClr val="tx1"/>
                </a:solidFill>
                <a:latin typeface="Times New Roman" pitchFamily="18" charset="0"/>
                <a:ea typeface="宋体" pitchFamily="2" charset="-122"/>
              </a:defRPr>
            </a:lvl3pPr>
            <a:lvl4pPr>
              <a:defRPr sz="2400">
                <a:solidFill>
                  <a:schemeClr val="tx1"/>
                </a:solidFill>
                <a:latin typeface="Times New Roman" pitchFamily="18" charset="0"/>
                <a:ea typeface="宋体" pitchFamily="2" charset="-122"/>
              </a:defRPr>
            </a:lvl4pPr>
            <a:lvl5pPr>
              <a:defRPr sz="2400">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sz="2400">
                <a:solidFill>
                  <a:schemeClr val="tx1"/>
                </a:solidFill>
                <a:latin typeface="Times New Roman" pitchFamily="18" charset="0"/>
                <a:ea typeface="宋体" pitchFamily="2" charset="-122"/>
              </a:defRPr>
            </a:lvl9pPr>
          </a:lstStyle>
          <a:p>
            <a:pPr algn="ctr">
              <a:buFont typeface="Arial" pitchFamily="34" charset="0"/>
              <a:buNone/>
              <a:defRPr/>
            </a:pPr>
            <a:endParaRPr lang="zh-CN" altLang="en-US" sz="2700" b="1">
              <a:solidFill>
                <a:schemeClr val="accent2"/>
              </a:solidFill>
              <a:latin typeface="Arial" pitchFamily="34" charset="0"/>
              <a:ea typeface="黑体" pitchFamily="49" charset="-122"/>
            </a:endParaRPr>
          </a:p>
        </p:txBody>
      </p:sp>
      <p:sp>
        <p:nvSpPr>
          <p:cNvPr id="2" name="KSO_ST1"/>
          <p:cNvSpPr>
            <a:spLocks noGrp="1"/>
          </p:cNvSpPr>
          <p:nvPr>
            <p:ph type="title"/>
          </p:nvPr>
        </p:nvSpPr>
        <p:spPr>
          <a:xfrm>
            <a:off x="1177200" y="3304800"/>
            <a:ext cx="5493600" cy="748800"/>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5" name="日期占位符 2"/>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4"/>
          <p:cNvSpPr>
            <a:spLocks noGrp="1"/>
          </p:cNvSpPr>
          <p:nvPr>
            <p:ph type="sldNum" sz="quarter" idx="12"/>
          </p:nvPr>
        </p:nvSpPr>
        <p:spPr/>
        <p:txBody>
          <a:bodyPr/>
          <a:lstStyle>
            <a:lvl1pPr>
              <a:defRPr smtClean="0"/>
            </a:lvl1pPr>
          </a:lstStyle>
          <a:p>
            <a:pPr>
              <a:defRPr/>
            </a:pPr>
            <a:fld id="{F14D5C6F-7659-473C-B8BE-2175D1A297C6}" type="slidenum">
              <a:rPr lang="zh-CN" altLang="en-US"/>
              <a:pPr>
                <a:defRPr/>
              </a:pPr>
              <a:t>‹#›</a:t>
            </a:fld>
            <a:endParaRPr lang="zh-CN" altLang="en-US"/>
          </a:p>
        </p:txBody>
      </p:sp>
    </p:spTree>
    <p:extLst>
      <p:ext uri="{BB962C8B-B14F-4D97-AF65-F5344CB8AC3E}">
        <p14:creationId xmlns:p14="http://schemas.microsoft.com/office/powerpoint/2010/main" val="40111450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B159A142-2CB8-4674-B618-3E21061B439F}" type="slidenum">
              <a:rPr lang="zh-CN" altLang="en-US"/>
              <a:pPr>
                <a:defRPr/>
              </a:pPr>
              <a:t>‹#›</a:t>
            </a:fld>
            <a:endParaRPr lang="zh-CN" altLang="en-US"/>
          </a:p>
        </p:txBody>
      </p:sp>
    </p:spTree>
    <p:extLst>
      <p:ext uri="{BB962C8B-B14F-4D97-AF65-F5344CB8AC3E}">
        <p14:creationId xmlns:p14="http://schemas.microsoft.com/office/powerpoint/2010/main" val="2124887064"/>
      </p:ext>
    </p:extLst>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72D1DD3D-58BA-4881-A941-B9E044855851}" type="slidenum">
              <a:rPr lang="zh-CN" altLang="en-US"/>
              <a:pPr>
                <a:defRPr/>
              </a:pPr>
              <a:t>‹#›</a:t>
            </a:fld>
            <a:endParaRPr lang="zh-CN" altLang="en-US"/>
          </a:p>
        </p:txBody>
      </p:sp>
    </p:spTree>
    <p:extLst>
      <p:ext uri="{BB962C8B-B14F-4D97-AF65-F5344CB8AC3E}">
        <p14:creationId xmlns:p14="http://schemas.microsoft.com/office/powerpoint/2010/main" val="31261592"/>
      </p:ext>
    </p:extLst>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825084D0-C0AE-4BD7-BA71-189F92636BFF}" type="slidenum">
              <a:rPr lang="zh-CN" altLang="en-US"/>
              <a:pPr>
                <a:defRPr/>
              </a:pPr>
              <a:t>‹#›</a:t>
            </a:fld>
            <a:endParaRPr lang="zh-CN" altLang="en-US"/>
          </a:p>
        </p:txBody>
      </p:sp>
    </p:spTree>
    <p:extLst>
      <p:ext uri="{BB962C8B-B14F-4D97-AF65-F5344CB8AC3E}">
        <p14:creationId xmlns:p14="http://schemas.microsoft.com/office/powerpoint/2010/main" val="2843402582"/>
      </p:ext>
    </p:extLst>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8782CBD4-13F9-48CA-B51B-6C88905A4DEB}" type="slidenum">
              <a:rPr lang="zh-CN" altLang="en-US"/>
              <a:pPr>
                <a:defRPr/>
              </a:pPr>
              <a:t>‹#›</a:t>
            </a:fld>
            <a:endParaRPr lang="zh-CN" altLang="en-US"/>
          </a:p>
        </p:txBody>
      </p:sp>
    </p:spTree>
    <p:extLst>
      <p:ext uri="{BB962C8B-B14F-4D97-AF65-F5344CB8AC3E}">
        <p14:creationId xmlns:p14="http://schemas.microsoft.com/office/powerpoint/2010/main" val="3450118074"/>
      </p:ext>
    </p:extLst>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106C4126-7527-489A-8BBD-2C3E0FE2704A}" type="slidenum">
              <a:rPr lang="zh-CN" altLang="en-US"/>
              <a:pPr>
                <a:defRPr/>
              </a:pPr>
              <a:t>‹#›</a:t>
            </a:fld>
            <a:endParaRPr lang="zh-CN" altLang="en-US"/>
          </a:p>
        </p:txBody>
      </p:sp>
    </p:spTree>
    <p:extLst>
      <p:ext uri="{BB962C8B-B14F-4D97-AF65-F5344CB8AC3E}">
        <p14:creationId xmlns:p14="http://schemas.microsoft.com/office/powerpoint/2010/main" val="4136964001"/>
      </p:ext>
    </p:extLst>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1AF22C16-C8FA-4C2A-9650-0FF9F81B9B82}"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227FDA5A-012B-4E95-88FB-47145830E033}"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ED0665CA-41DF-4958-AD12-CC54729FC85C}" type="slidenum">
              <a:rPr lang="zh-CN" altLang="en-US"/>
              <a:pPr>
                <a:defRPr/>
              </a:pPr>
              <a:t>‹#›</a:t>
            </a:fld>
            <a:endParaRPr lang="zh-CN" altLang="en-US"/>
          </a:p>
        </p:txBody>
      </p:sp>
    </p:spTree>
    <p:extLst>
      <p:ext uri="{BB962C8B-B14F-4D97-AF65-F5344CB8AC3E}">
        <p14:creationId xmlns:p14="http://schemas.microsoft.com/office/powerpoint/2010/main" val="2726146330"/>
      </p:ext>
    </p:extLst>
  </p:cSld>
  <p:clrMapOvr>
    <a:masterClrMapping/>
  </p:clrMapOvr>
  <p:transition spd="med">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32B736EB-1085-4FF1-96DB-BD22B2D6557C}" type="slidenum">
              <a:rPr lang="en-US" altLang="zh-CN"/>
              <a:pPr>
                <a:defRPr/>
              </a:pPr>
              <a:t>‹#›</a:t>
            </a:fld>
            <a:endParaRPr lang="en-US" altLang="zh-CN"/>
          </a:p>
        </p:txBody>
      </p:sp>
    </p:spTree>
    <p:extLst>
      <p:ext uri="{BB962C8B-B14F-4D97-AF65-F5344CB8AC3E}">
        <p14:creationId xmlns:p14="http://schemas.microsoft.com/office/powerpoint/2010/main" val="4276307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F29A3145-418A-471D-8515-2CEBAA09F392}" type="slidenum">
              <a:rPr lang="zh-CN" altLang="en-US"/>
              <a:pPr>
                <a:defRPr/>
              </a:pPr>
              <a:t>‹#›</a:t>
            </a:fld>
            <a:endParaRPr lang="zh-CN" altLang="en-US"/>
          </a:p>
        </p:txBody>
      </p:sp>
    </p:spTree>
    <p:extLst>
      <p:ext uri="{BB962C8B-B14F-4D97-AF65-F5344CB8AC3E}">
        <p14:creationId xmlns:p14="http://schemas.microsoft.com/office/powerpoint/2010/main" val="2697573390"/>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93F97B91-FB10-462E-B7E0-9E3B41681661}"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84125B6B-B08E-4819-800D-B6FEBC6A1B2B}"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145A8B51-CC8B-48EE-93A2-80E10E46A9AC}" type="slidenum">
              <a:rPr lang="zh-CN" altLang="en-US"/>
              <a:pPr>
                <a:defRPr/>
              </a:pPr>
              <a:t>‹#›</a:t>
            </a:fld>
            <a:endParaRPr lang="zh-CN" altLang="en-US"/>
          </a:p>
        </p:txBody>
      </p:sp>
    </p:spTree>
    <p:extLst>
      <p:ext uri="{BB962C8B-B14F-4D97-AF65-F5344CB8AC3E}">
        <p14:creationId xmlns:p14="http://schemas.microsoft.com/office/powerpoint/2010/main" val="3437551579"/>
      </p:ext>
    </p:extLst>
  </p:cSld>
  <p:clrMapOvr>
    <a:masterClrMapping/>
  </p:clrMapOvr>
  <p:transition spd="med">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7743FD40-A78A-46CE-94BE-BEE065D52D61}" type="slidenum">
              <a:rPr lang="zh-CN" altLang="en-US"/>
              <a:pPr>
                <a:defRPr/>
              </a:pPr>
              <a:t>‹#›</a:t>
            </a:fld>
            <a:endParaRPr lang="zh-CN" altLang="en-US"/>
          </a:p>
        </p:txBody>
      </p:sp>
    </p:spTree>
    <p:extLst>
      <p:ext uri="{BB962C8B-B14F-4D97-AF65-F5344CB8AC3E}">
        <p14:creationId xmlns:p14="http://schemas.microsoft.com/office/powerpoint/2010/main" val="1817186451"/>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noProof="1"/>
              <a:t>单击此处编辑母版标题样式</a:t>
            </a:r>
            <a:endParaRPr lang="en-US" noProof="1"/>
          </a:p>
        </p:txBody>
      </p:sp>
      <p:sp>
        <p:nvSpPr>
          <p:cNvPr id="3" name="KSO_BC1"/>
          <p:cNvSpPr>
            <a:spLocks noGrp="1"/>
          </p:cNvSpPr>
          <p:nvPr>
            <p:ph sz="half" idx="1"/>
          </p:nvPr>
        </p:nvSpPr>
        <p:spPr>
          <a:xfrm>
            <a:off x="419100" y="1152745"/>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KSO_BC2"/>
          <p:cNvSpPr>
            <a:spLocks noGrp="1"/>
          </p:cNvSpPr>
          <p:nvPr>
            <p:ph sz="half" idx="2"/>
          </p:nvPr>
        </p:nvSpPr>
        <p:spPr>
          <a:xfrm>
            <a:off x="4631095" y="1152745"/>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smtClean="0"/>
            </a:lvl1pPr>
          </a:lstStyle>
          <a:p>
            <a:pPr>
              <a:defRPr/>
            </a:pPr>
            <a:fld id="{A68828D3-A8B0-4ED4-B57C-FC00F3A37264}" type="slidenum">
              <a:rPr lang="zh-CN" altLang="en-US"/>
              <a:pPr>
                <a:defRPr/>
              </a:pPr>
              <a:t>‹#›</a:t>
            </a:fld>
            <a:endParaRPr lang="zh-CN" altLang="en-US"/>
          </a:p>
        </p:txBody>
      </p:sp>
    </p:spTree>
    <p:extLst>
      <p:ext uri="{BB962C8B-B14F-4D97-AF65-F5344CB8AC3E}">
        <p14:creationId xmlns:p14="http://schemas.microsoft.com/office/powerpoint/2010/main" val="640223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617F4B96-AA69-47E3-98A9-05FE86B389DB}" type="slidenum">
              <a:rPr lang="zh-CN" altLang="en-US"/>
              <a:pPr>
                <a:defRPr/>
              </a:pPr>
              <a:t>‹#›</a:t>
            </a:fld>
            <a:endParaRPr lang="zh-CN" altLang="en-US"/>
          </a:p>
        </p:txBody>
      </p:sp>
    </p:spTree>
    <p:extLst>
      <p:ext uri="{BB962C8B-B14F-4D97-AF65-F5344CB8AC3E}">
        <p14:creationId xmlns:p14="http://schemas.microsoft.com/office/powerpoint/2010/main" val="4064454293"/>
      </p:ext>
    </p:extLst>
  </p:cSld>
  <p:clrMapOvr>
    <a:masterClrMapping/>
  </p:clrMapOvr>
  <p:transition spd="med">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361028AC-74FC-4802-99CD-3C8ED2BA0093}" type="slidenum">
              <a:rPr lang="zh-CN" altLang="en-US"/>
              <a:pPr>
                <a:defRPr/>
              </a:pPr>
              <a:t>‹#›</a:t>
            </a:fld>
            <a:endParaRPr lang="zh-CN" altLang="en-US"/>
          </a:p>
        </p:txBody>
      </p:sp>
    </p:spTree>
    <p:extLst>
      <p:ext uri="{BB962C8B-B14F-4D97-AF65-F5344CB8AC3E}">
        <p14:creationId xmlns:p14="http://schemas.microsoft.com/office/powerpoint/2010/main" val="2780354249"/>
      </p:ext>
    </p:extLst>
  </p:cSld>
  <p:clrMapOvr>
    <a:masterClrMapping/>
  </p:clrMapOvr>
  <p:transition spd="med">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9563AD89-F231-43C5-B664-08CF02CB47BF}" type="slidenum">
              <a:rPr lang="zh-CN" altLang="en-US"/>
              <a:pPr>
                <a:defRPr/>
              </a:pPr>
              <a:t>‹#›</a:t>
            </a:fld>
            <a:endParaRPr lang="zh-CN" altLang="en-US"/>
          </a:p>
        </p:txBody>
      </p:sp>
    </p:spTree>
    <p:extLst>
      <p:ext uri="{BB962C8B-B14F-4D97-AF65-F5344CB8AC3E}">
        <p14:creationId xmlns:p14="http://schemas.microsoft.com/office/powerpoint/2010/main" val="1132180311"/>
      </p:ext>
    </p:extLst>
  </p:cSld>
  <p:clrMapOvr>
    <a:masterClrMapping/>
  </p:clrMapOvr>
  <p:transition spd="med">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726FDEDA-DD43-4065-8648-D0CBBA1180F0}" type="slidenum">
              <a:rPr lang="zh-CN" altLang="en-US"/>
              <a:pPr>
                <a:defRPr/>
              </a:pPr>
              <a:t>‹#›</a:t>
            </a:fld>
            <a:endParaRPr lang="zh-CN" altLang="en-US"/>
          </a:p>
        </p:txBody>
      </p:sp>
    </p:spTree>
    <p:extLst>
      <p:ext uri="{BB962C8B-B14F-4D97-AF65-F5344CB8AC3E}">
        <p14:creationId xmlns:p14="http://schemas.microsoft.com/office/powerpoint/2010/main" val="1336565495"/>
      </p:ext>
    </p:extLst>
  </p:cSld>
  <p:clrMapOvr>
    <a:masterClrMapping/>
  </p:clrMapOvr>
  <p:transition spd="med">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06ECC7E0-EF3B-47F9-94D8-479EB3631350}" type="slidenum">
              <a:rPr lang="zh-CN" altLang="en-US"/>
              <a:pPr>
                <a:defRPr/>
              </a:pPr>
              <a:t>‹#›</a:t>
            </a:fld>
            <a:endParaRPr lang="zh-CN" altLang="en-US"/>
          </a:p>
        </p:txBody>
      </p:sp>
    </p:spTree>
    <p:extLst>
      <p:ext uri="{BB962C8B-B14F-4D97-AF65-F5344CB8AC3E}">
        <p14:creationId xmlns:p14="http://schemas.microsoft.com/office/powerpoint/2010/main" val="2114163006"/>
      </p:ext>
    </p:extLst>
  </p:cSld>
  <p:clrMapOvr>
    <a:masterClrMapping/>
  </p:clrMapOvr>
  <p:transition spd="med">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9E700351-B3A6-43DB-A6DE-46CAC120AA59}" type="slidenum">
              <a:rPr lang="zh-CN" altLang="en-US"/>
              <a:pPr>
                <a:defRPr/>
              </a:pPr>
              <a:t>‹#›</a:t>
            </a:fld>
            <a:endParaRPr lang="zh-CN" altLang="en-US"/>
          </a:p>
        </p:txBody>
      </p:sp>
    </p:spTree>
    <p:extLst>
      <p:ext uri="{BB962C8B-B14F-4D97-AF65-F5344CB8AC3E}">
        <p14:creationId xmlns:p14="http://schemas.microsoft.com/office/powerpoint/2010/main" val="3632866"/>
      </p:ext>
    </p:extLst>
  </p:cSld>
  <p:clrMapOvr>
    <a:masterClrMapping/>
  </p:clrMapOvr>
  <p:transition spd="med">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1085188B-BB1B-417D-B209-6664F1429B43}" type="slidenum">
              <a:rPr lang="zh-CN" altLang="en-US"/>
              <a:pPr>
                <a:defRPr/>
              </a:pPr>
              <a:t>‹#›</a:t>
            </a:fld>
            <a:endParaRPr lang="zh-CN" altLang="en-US"/>
          </a:p>
        </p:txBody>
      </p:sp>
    </p:spTree>
    <p:extLst>
      <p:ext uri="{BB962C8B-B14F-4D97-AF65-F5344CB8AC3E}">
        <p14:creationId xmlns:p14="http://schemas.microsoft.com/office/powerpoint/2010/main" val="2460715802"/>
      </p:ext>
    </p:extLst>
  </p:cSld>
  <p:clrMapOvr>
    <a:masterClrMapping/>
  </p:clrMapOvr>
  <p:transition spd="med">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F462C6AC-D5DA-4B39-B08A-AA9795154E9C}" type="slidenum">
              <a:rPr lang="zh-CN" altLang="en-US"/>
              <a:pPr>
                <a:defRPr/>
              </a:pPr>
              <a:t>‹#›</a:t>
            </a:fld>
            <a:endParaRPr lang="zh-CN" altLang="en-US"/>
          </a:p>
        </p:txBody>
      </p:sp>
    </p:spTree>
    <p:extLst>
      <p:ext uri="{BB962C8B-B14F-4D97-AF65-F5344CB8AC3E}">
        <p14:creationId xmlns:p14="http://schemas.microsoft.com/office/powerpoint/2010/main" val="104270880"/>
      </p:ext>
    </p:extLst>
  </p:cSld>
  <p:clrMapOvr>
    <a:masterClrMapping/>
  </p:clrMapOvr>
  <p:transition spd="med">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410CDDB6-9907-4AC8-A3BA-7567CFF37A09}"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0E9F0107-3C00-44FB-916F-0A6E1F3DE078}"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4D2CD056-3C7B-4EFA-A3A9-B5086413C46A}" type="slidenum">
              <a:rPr lang="zh-CN" altLang="en-US"/>
              <a:pPr>
                <a:defRPr/>
              </a:pPr>
              <a:t>‹#›</a:t>
            </a:fld>
            <a:endParaRPr lang="zh-CN" altLang="en-US"/>
          </a:p>
        </p:txBody>
      </p:sp>
    </p:spTree>
    <p:extLst>
      <p:ext uri="{BB962C8B-B14F-4D97-AF65-F5344CB8AC3E}">
        <p14:creationId xmlns:p14="http://schemas.microsoft.com/office/powerpoint/2010/main" val="915812511"/>
      </p:ext>
    </p:extLst>
  </p:cSld>
  <p:clrMapOvr>
    <a:masterClrMapping/>
  </p:clrMapOvr>
  <p:transition spd="med">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7F583B46-7E12-4EF4-92BE-31D40200DDBF}" type="slidenum">
              <a:rPr lang="en-US" altLang="zh-CN"/>
              <a:pPr>
                <a:defRPr/>
              </a:pPr>
              <a:t>‹#›</a:t>
            </a:fld>
            <a:endParaRPr lang="en-US" altLang="zh-CN"/>
          </a:p>
        </p:txBody>
      </p:sp>
    </p:spTree>
    <p:extLst>
      <p:ext uri="{BB962C8B-B14F-4D97-AF65-F5344CB8AC3E}">
        <p14:creationId xmlns:p14="http://schemas.microsoft.com/office/powerpoint/2010/main" val="24447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7"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9" name="灯片编号占位符 5"/>
          <p:cNvSpPr>
            <a:spLocks noGrp="1"/>
          </p:cNvSpPr>
          <p:nvPr>
            <p:ph type="sldNum" sz="quarter" idx="12"/>
          </p:nvPr>
        </p:nvSpPr>
        <p:spPr/>
        <p:txBody>
          <a:bodyPr/>
          <a:lstStyle>
            <a:lvl1pPr>
              <a:defRPr smtClean="0"/>
            </a:lvl1pPr>
          </a:lstStyle>
          <a:p>
            <a:pPr>
              <a:defRPr/>
            </a:pPr>
            <a:fld id="{3DCC788A-7CCC-4387-B9FC-28645F132534}" type="slidenum">
              <a:rPr lang="zh-CN" altLang="en-US"/>
              <a:pPr>
                <a:defRPr/>
              </a:pPr>
              <a:t>‹#›</a:t>
            </a:fld>
            <a:endParaRPr lang="zh-CN" altLang="en-US"/>
          </a:p>
        </p:txBody>
      </p:sp>
    </p:spTree>
    <p:extLst>
      <p:ext uri="{BB962C8B-B14F-4D97-AF65-F5344CB8AC3E}">
        <p14:creationId xmlns:p14="http://schemas.microsoft.com/office/powerpoint/2010/main" val="33277904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C6AB2F05-248E-4DAA-A801-6C7030E5F0AE}" type="slidenum">
              <a:rPr lang="zh-CN" altLang="en-US"/>
              <a:pPr>
                <a:defRPr/>
              </a:pPr>
              <a:t>‹#›</a:t>
            </a:fld>
            <a:endParaRPr lang="zh-CN" altLang="en-US"/>
          </a:p>
        </p:txBody>
      </p:sp>
    </p:spTree>
    <p:extLst>
      <p:ext uri="{BB962C8B-B14F-4D97-AF65-F5344CB8AC3E}">
        <p14:creationId xmlns:p14="http://schemas.microsoft.com/office/powerpoint/2010/main" val="1188152284"/>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E2172A8E-B0AE-45AA-9D12-4840DE133EAE}"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D3AB6843-0E96-4622-A978-77023FFFEDBF}"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C3D935EA-BDBD-4E5A-A56A-F1FCB6B5D82E}" type="slidenum">
              <a:rPr lang="zh-CN" altLang="en-US"/>
              <a:pPr>
                <a:defRPr/>
              </a:pPr>
              <a:t>‹#›</a:t>
            </a:fld>
            <a:endParaRPr lang="zh-CN" altLang="en-US"/>
          </a:p>
        </p:txBody>
      </p:sp>
    </p:spTree>
    <p:extLst>
      <p:ext uri="{BB962C8B-B14F-4D97-AF65-F5344CB8AC3E}">
        <p14:creationId xmlns:p14="http://schemas.microsoft.com/office/powerpoint/2010/main" val="3849639115"/>
      </p:ext>
    </p:extLst>
  </p:cSld>
  <p:clrMapOvr>
    <a:masterClrMapping/>
  </p:clrMapOvr>
  <p:transition spd="med">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5FF5D271-2F1A-4DE1-8E52-FD901ED1C535}" type="slidenum">
              <a:rPr lang="zh-CN" altLang="en-US"/>
              <a:pPr>
                <a:defRPr/>
              </a:pPr>
              <a:t>‹#›</a:t>
            </a:fld>
            <a:endParaRPr lang="zh-CN" altLang="en-US"/>
          </a:p>
        </p:txBody>
      </p:sp>
    </p:spTree>
    <p:extLst>
      <p:ext uri="{BB962C8B-B14F-4D97-AF65-F5344CB8AC3E}">
        <p14:creationId xmlns:p14="http://schemas.microsoft.com/office/powerpoint/2010/main" val="2609807989"/>
      </p:ext>
    </p:extLst>
  </p:cSld>
  <p:clrMapOvr>
    <a:masterClrMapping/>
  </p:clrMapOvr>
  <p:transition spd="med">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889D8E20-3BCB-48FA-8C4F-ABE36226D7B3}" type="slidenum">
              <a:rPr lang="zh-CN" altLang="en-US"/>
              <a:pPr>
                <a:defRPr/>
              </a:pPr>
              <a:t>‹#›</a:t>
            </a:fld>
            <a:endParaRPr lang="zh-CN" altLang="en-US"/>
          </a:p>
        </p:txBody>
      </p:sp>
    </p:spTree>
    <p:extLst>
      <p:ext uri="{BB962C8B-B14F-4D97-AF65-F5344CB8AC3E}">
        <p14:creationId xmlns:p14="http://schemas.microsoft.com/office/powerpoint/2010/main" val="4084649198"/>
      </p:ext>
    </p:extLst>
  </p:cSld>
  <p:clrMapOvr>
    <a:masterClrMapping/>
  </p:clrMapOvr>
  <p:transition spd="med">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7EAFC5C7-3A1C-4349-BE47-C9AD429AA841}" type="slidenum">
              <a:rPr lang="zh-CN" altLang="en-US"/>
              <a:pPr>
                <a:defRPr/>
              </a:pPr>
              <a:t>‹#›</a:t>
            </a:fld>
            <a:endParaRPr lang="zh-CN" altLang="en-US"/>
          </a:p>
        </p:txBody>
      </p:sp>
    </p:spTree>
    <p:extLst>
      <p:ext uri="{BB962C8B-B14F-4D97-AF65-F5344CB8AC3E}">
        <p14:creationId xmlns:p14="http://schemas.microsoft.com/office/powerpoint/2010/main" val="3561287946"/>
      </p:ext>
    </p:extLst>
  </p:cSld>
  <p:clrMapOvr>
    <a:masterClrMapping/>
  </p:clrMapOvr>
  <p:transition spd="med">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5B61A588-98B8-4DA2-B707-DFF2AF143E77}" type="slidenum">
              <a:rPr lang="zh-CN" altLang="en-US"/>
              <a:pPr>
                <a:defRPr/>
              </a:pPr>
              <a:t>‹#›</a:t>
            </a:fld>
            <a:endParaRPr lang="zh-CN" altLang="en-US"/>
          </a:p>
        </p:txBody>
      </p:sp>
    </p:spTree>
    <p:extLst>
      <p:ext uri="{BB962C8B-B14F-4D97-AF65-F5344CB8AC3E}">
        <p14:creationId xmlns:p14="http://schemas.microsoft.com/office/powerpoint/2010/main" val="1062668872"/>
      </p:ext>
    </p:extLst>
  </p:cSld>
  <p:clrMapOvr>
    <a:masterClrMapping/>
  </p:clrMapOvr>
  <p:transition spd="med">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EE4110BA-F093-4B50-B485-47E67C232193}" type="slidenum">
              <a:rPr lang="zh-CN" altLang="en-US"/>
              <a:pPr>
                <a:defRPr/>
              </a:pPr>
              <a:t>‹#›</a:t>
            </a:fld>
            <a:endParaRPr lang="zh-CN" altLang="en-US"/>
          </a:p>
        </p:txBody>
      </p:sp>
    </p:spTree>
    <p:extLst>
      <p:ext uri="{BB962C8B-B14F-4D97-AF65-F5344CB8AC3E}">
        <p14:creationId xmlns:p14="http://schemas.microsoft.com/office/powerpoint/2010/main" val="1850384941"/>
      </p:ext>
    </p:extLst>
  </p:cSld>
  <p:clrMapOvr>
    <a:masterClrMapping/>
  </p:clrMapOvr>
  <p:transition spd="med">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01A3039B-B415-403E-877B-5F4B814081DD}" type="slidenum">
              <a:rPr lang="zh-CN" altLang="en-US"/>
              <a:pPr>
                <a:defRPr/>
              </a:pPr>
              <a:t>‹#›</a:t>
            </a:fld>
            <a:endParaRPr lang="zh-CN" altLang="en-US"/>
          </a:p>
        </p:txBody>
      </p:sp>
    </p:spTree>
    <p:extLst>
      <p:ext uri="{BB962C8B-B14F-4D97-AF65-F5344CB8AC3E}">
        <p14:creationId xmlns:p14="http://schemas.microsoft.com/office/powerpoint/2010/main" val="2194213989"/>
      </p:ext>
    </p:extLst>
  </p:cSld>
  <p:clrMapOvr>
    <a:masterClrMapping/>
  </p:clrMapOvr>
  <p:transition spd="med">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DA17E849-1CE6-461E-9A0B-16F8E7F6FF0C}" type="slidenum">
              <a:rPr lang="zh-CN" altLang="en-US"/>
              <a:pPr>
                <a:defRPr/>
              </a:pPr>
              <a:t>‹#›</a:t>
            </a:fld>
            <a:endParaRPr lang="zh-CN" altLang="en-US"/>
          </a:p>
        </p:txBody>
      </p:sp>
    </p:spTree>
    <p:extLst>
      <p:ext uri="{BB962C8B-B14F-4D97-AF65-F5344CB8AC3E}">
        <p14:creationId xmlns:p14="http://schemas.microsoft.com/office/powerpoint/2010/main" val="2776404007"/>
      </p:ext>
    </p:extLst>
  </p:cSld>
  <p:clrMapOvr>
    <a:masterClrMapping/>
  </p:clrMapOvr>
  <p:transition spd="med">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8C12C23B-8929-47E7-8499-E02276BBE7A0}" type="slidenum">
              <a:rPr lang="zh-CN" altLang="en-US"/>
              <a:pPr>
                <a:defRPr/>
              </a:pPr>
              <a:t>‹#›</a:t>
            </a:fld>
            <a:endParaRPr lang="zh-CN" altLang="en-US"/>
          </a:p>
        </p:txBody>
      </p:sp>
    </p:spTree>
    <p:extLst>
      <p:ext uri="{BB962C8B-B14F-4D97-AF65-F5344CB8AC3E}">
        <p14:creationId xmlns:p14="http://schemas.microsoft.com/office/powerpoint/2010/main" val="2144471624"/>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76510" y="2170176"/>
            <a:ext cx="4190980" cy="1511808"/>
          </a:xfrm>
        </p:spPr>
        <p:txBody>
          <a:bodyPr>
            <a:normAutofit/>
          </a:bodyPr>
          <a:lstStyle>
            <a:lvl1pPr algn="ctr">
              <a:defRPr sz="7200"/>
            </a:lvl1pPr>
          </a:lstStyle>
          <a:p>
            <a:r>
              <a:rPr lang="zh-CN" altLang="en-US" noProof="1"/>
              <a:t>单击此处编辑母版标题样式</a:t>
            </a:r>
          </a:p>
        </p:txBody>
      </p:sp>
      <p:sp>
        <p:nvSpPr>
          <p:cNvPr id="3" name="日期占位符 2"/>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5" name="灯片编号占位符 4"/>
          <p:cNvSpPr>
            <a:spLocks noGrp="1"/>
          </p:cNvSpPr>
          <p:nvPr>
            <p:ph type="sldNum" sz="quarter" idx="12"/>
          </p:nvPr>
        </p:nvSpPr>
        <p:spPr/>
        <p:txBody>
          <a:bodyPr/>
          <a:lstStyle>
            <a:lvl1pPr>
              <a:defRPr smtClean="0"/>
            </a:lvl1pPr>
          </a:lstStyle>
          <a:p>
            <a:pPr>
              <a:defRPr/>
            </a:pPr>
            <a:fld id="{FF16A25D-0451-4F16-B8AF-B615FBFC1254}" type="slidenum">
              <a:rPr lang="zh-CN" altLang="en-US"/>
              <a:pPr>
                <a:defRPr/>
              </a:pPr>
              <a:t>‹#›</a:t>
            </a:fld>
            <a:endParaRPr lang="zh-CN" altLang="en-US"/>
          </a:p>
        </p:txBody>
      </p:sp>
    </p:spTree>
    <p:extLst>
      <p:ext uri="{BB962C8B-B14F-4D97-AF65-F5344CB8AC3E}">
        <p14:creationId xmlns:p14="http://schemas.microsoft.com/office/powerpoint/2010/main" val="32964880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FDB5F216-4064-47FA-8443-A82DBF97C565}" type="slidenum">
              <a:rPr lang="zh-CN" altLang="en-US"/>
              <a:pPr>
                <a:defRPr/>
              </a:pPr>
              <a:t>‹#›</a:t>
            </a:fld>
            <a:endParaRPr lang="zh-CN" altLang="en-US"/>
          </a:p>
        </p:txBody>
      </p:sp>
    </p:spTree>
    <p:extLst>
      <p:ext uri="{BB962C8B-B14F-4D97-AF65-F5344CB8AC3E}">
        <p14:creationId xmlns:p14="http://schemas.microsoft.com/office/powerpoint/2010/main" val="1076607542"/>
      </p:ext>
    </p:extLst>
  </p:cSld>
  <p:clrMapOvr>
    <a:masterClrMapping/>
  </p:clrMapOvr>
  <p:transition spd="med">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D8D48AF1-584D-4C46-9393-EEDC63319139}"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6E41C9AE-7C1B-4575-AD46-5BC4738DCFB9}"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A45E2C8A-0907-43A6-83D6-81D62D18159E}" type="slidenum">
              <a:rPr lang="zh-CN" altLang="en-US"/>
              <a:pPr>
                <a:defRPr/>
              </a:pPr>
              <a:t>‹#›</a:t>
            </a:fld>
            <a:endParaRPr lang="zh-CN" altLang="en-US"/>
          </a:p>
        </p:txBody>
      </p:sp>
    </p:spTree>
    <p:extLst>
      <p:ext uri="{BB962C8B-B14F-4D97-AF65-F5344CB8AC3E}">
        <p14:creationId xmlns:p14="http://schemas.microsoft.com/office/powerpoint/2010/main" val="2379186743"/>
      </p:ext>
    </p:extLst>
  </p:cSld>
  <p:clrMapOvr>
    <a:masterClrMapping/>
  </p:clrMapOvr>
  <p:transition spd="med">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0A65B607-D624-44CB-ADE4-F373E16CB6A7}" type="slidenum">
              <a:rPr lang="en-US" altLang="zh-CN"/>
              <a:pPr>
                <a:defRPr/>
              </a:pPr>
              <a:t>‹#›</a:t>
            </a:fld>
            <a:endParaRPr lang="en-US" altLang="zh-CN"/>
          </a:p>
        </p:txBody>
      </p:sp>
    </p:spTree>
    <p:extLst>
      <p:ext uri="{BB962C8B-B14F-4D97-AF65-F5344CB8AC3E}">
        <p14:creationId xmlns:p14="http://schemas.microsoft.com/office/powerpoint/2010/main" val="969596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42CA412C-D4B1-4748-831D-BFE867236F14}" type="slidenum">
              <a:rPr lang="zh-CN" altLang="en-US"/>
              <a:pPr>
                <a:defRPr/>
              </a:pPr>
              <a:t>‹#›</a:t>
            </a:fld>
            <a:endParaRPr lang="zh-CN" altLang="en-US"/>
          </a:p>
        </p:txBody>
      </p:sp>
    </p:spTree>
    <p:extLst>
      <p:ext uri="{BB962C8B-B14F-4D97-AF65-F5344CB8AC3E}">
        <p14:creationId xmlns:p14="http://schemas.microsoft.com/office/powerpoint/2010/main" val="31326426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A0984041-82EF-49D5-AE5D-EA2E0DE28D52}"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BFC9DD40-B397-4B17-B6B3-DF3D40882965}"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5ADBC14C-CCEB-4AB0-8286-005154A7A295}" type="slidenum">
              <a:rPr lang="zh-CN" altLang="en-US"/>
              <a:pPr>
                <a:defRPr/>
              </a:pPr>
              <a:t>‹#›</a:t>
            </a:fld>
            <a:endParaRPr lang="zh-CN" altLang="en-US"/>
          </a:p>
        </p:txBody>
      </p:sp>
    </p:spTree>
    <p:extLst>
      <p:ext uri="{BB962C8B-B14F-4D97-AF65-F5344CB8AC3E}">
        <p14:creationId xmlns:p14="http://schemas.microsoft.com/office/powerpoint/2010/main" val="1910480637"/>
      </p:ext>
    </p:extLst>
  </p:cSld>
  <p:clrMapOvr>
    <a:masterClrMapping/>
  </p:clrMapOvr>
  <p:transition spd="med">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9963BCE1-A781-4A4C-B5F6-A45C555AD424}" type="slidenum">
              <a:rPr lang="zh-CN" altLang="en-US"/>
              <a:pPr>
                <a:defRPr/>
              </a:pPr>
              <a:t>‹#›</a:t>
            </a:fld>
            <a:endParaRPr lang="zh-CN" altLang="en-US"/>
          </a:p>
        </p:txBody>
      </p:sp>
    </p:spTree>
    <p:extLst>
      <p:ext uri="{BB962C8B-B14F-4D97-AF65-F5344CB8AC3E}">
        <p14:creationId xmlns:p14="http://schemas.microsoft.com/office/powerpoint/2010/main" val="908875583"/>
      </p:ext>
    </p:extLst>
  </p:cSld>
  <p:clrMapOvr>
    <a:masterClrMapping/>
  </p:clrMapOvr>
  <p:transition spd="med">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AA767C83-7430-408B-AFAD-EC0D1EC2FA67}" type="slidenum">
              <a:rPr lang="zh-CN" altLang="en-US"/>
              <a:pPr>
                <a:defRPr/>
              </a:pPr>
              <a:t>‹#›</a:t>
            </a:fld>
            <a:endParaRPr lang="zh-CN" altLang="en-US"/>
          </a:p>
        </p:txBody>
      </p:sp>
    </p:spTree>
    <p:extLst>
      <p:ext uri="{BB962C8B-B14F-4D97-AF65-F5344CB8AC3E}">
        <p14:creationId xmlns:p14="http://schemas.microsoft.com/office/powerpoint/2010/main" val="603577974"/>
      </p:ext>
    </p:extLst>
  </p:cSld>
  <p:clrMapOvr>
    <a:masterClrMapping/>
  </p:clrMapOvr>
  <p:transition spd="med">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1AAED098-5F75-4193-9250-D4804026DDE5}" type="slidenum">
              <a:rPr lang="zh-CN" altLang="en-US"/>
              <a:pPr>
                <a:defRPr/>
              </a:pPr>
              <a:t>‹#›</a:t>
            </a:fld>
            <a:endParaRPr lang="zh-CN" altLang="en-US"/>
          </a:p>
        </p:txBody>
      </p:sp>
    </p:spTree>
    <p:extLst>
      <p:ext uri="{BB962C8B-B14F-4D97-AF65-F5344CB8AC3E}">
        <p14:creationId xmlns:p14="http://schemas.microsoft.com/office/powerpoint/2010/main" val="1318351229"/>
      </p:ext>
    </p:extLst>
  </p:cSld>
  <p:clrMapOvr>
    <a:masterClrMapping/>
  </p:clrMapOvr>
  <p:transition spd="med">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B47BC87B-CDC9-4648-B9CD-D6F3B1C19CDC}" type="slidenum">
              <a:rPr lang="zh-CN" altLang="en-US"/>
              <a:pPr>
                <a:defRPr/>
              </a:pPr>
              <a:t>‹#›</a:t>
            </a:fld>
            <a:endParaRPr lang="zh-CN" altLang="en-US"/>
          </a:p>
        </p:txBody>
      </p:sp>
    </p:spTree>
    <p:extLst>
      <p:ext uri="{BB962C8B-B14F-4D97-AF65-F5344CB8AC3E}">
        <p14:creationId xmlns:p14="http://schemas.microsoft.com/office/powerpoint/2010/main" val="2458540857"/>
      </p:ext>
    </p:extLst>
  </p:cSld>
  <p:clrMapOvr>
    <a:masterClrMapping/>
  </p:clrMapOvr>
  <p:transition spd="med">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81965295-DBFF-456F-BCA3-BD05061E2835}" type="slidenum">
              <a:rPr lang="zh-CN" altLang="en-US"/>
              <a:pPr>
                <a:defRPr/>
              </a:pPr>
              <a:t>‹#›</a:t>
            </a:fld>
            <a:endParaRPr lang="zh-CN" altLang="en-US"/>
          </a:p>
        </p:txBody>
      </p:sp>
    </p:spTree>
    <p:extLst>
      <p:ext uri="{BB962C8B-B14F-4D97-AF65-F5344CB8AC3E}">
        <p14:creationId xmlns:p14="http://schemas.microsoft.com/office/powerpoint/2010/main" val="3617138183"/>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9144000" cy="6548438"/>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noProof="1"/>
          </a:p>
        </p:txBody>
      </p:sp>
      <p:sp>
        <p:nvSpPr>
          <p:cNvPr id="4" name="日期占位符 1"/>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3"/>
          <p:cNvSpPr>
            <a:spLocks noGrp="1"/>
          </p:cNvSpPr>
          <p:nvPr>
            <p:ph type="sldNum" sz="quarter" idx="12"/>
          </p:nvPr>
        </p:nvSpPr>
        <p:spPr/>
        <p:txBody>
          <a:bodyPr/>
          <a:lstStyle>
            <a:lvl1pPr>
              <a:defRPr smtClean="0"/>
            </a:lvl1pPr>
          </a:lstStyle>
          <a:p>
            <a:pPr>
              <a:defRPr/>
            </a:pPr>
            <a:fld id="{510D0235-4D99-4FFF-AA0D-223F22571802}" type="slidenum">
              <a:rPr lang="zh-CN" altLang="en-US"/>
              <a:pPr>
                <a:defRPr/>
              </a:pPr>
              <a:t>‹#›</a:t>
            </a:fld>
            <a:endParaRPr lang="zh-CN" altLang="en-US"/>
          </a:p>
        </p:txBody>
      </p:sp>
    </p:spTree>
    <p:extLst>
      <p:ext uri="{BB962C8B-B14F-4D97-AF65-F5344CB8AC3E}">
        <p14:creationId xmlns:p14="http://schemas.microsoft.com/office/powerpoint/2010/main" val="32319480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EC6A3734-D765-4D6D-94FE-F2189D3FD40A}" type="slidenum">
              <a:rPr lang="zh-CN" altLang="en-US"/>
              <a:pPr>
                <a:defRPr/>
              </a:pPr>
              <a:t>‹#›</a:t>
            </a:fld>
            <a:endParaRPr lang="zh-CN" altLang="en-US"/>
          </a:p>
        </p:txBody>
      </p:sp>
    </p:spTree>
    <p:extLst>
      <p:ext uri="{BB962C8B-B14F-4D97-AF65-F5344CB8AC3E}">
        <p14:creationId xmlns:p14="http://schemas.microsoft.com/office/powerpoint/2010/main" val="434956240"/>
      </p:ext>
    </p:extLst>
  </p:cSld>
  <p:clrMapOvr>
    <a:masterClrMapping/>
  </p:clrMapOvr>
  <p:transition spd="med">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F0EA8AC0-DEA8-4170-8618-CA6F54463C30}" type="slidenum">
              <a:rPr lang="zh-CN" altLang="en-US"/>
              <a:pPr>
                <a:defRPr/>
              </a:pPr>
              <a:t>‹#›</a:t>
            </a:fld>
            <a:endParaRPr lang="zh-CN" altLang="en-US"/>
          </a:p>
        </p:txBody>
      </p:sp>
    </p:spTree>
    <p:extLst>
      <p:ext uri="{BB962C8B-B14F-4D97-AF65-F5344CB8AC3E}">
        <p14:creationId xmlns:p14="http://schemas.microsoft.com/office/powerpoint/2010/main" val="1169836498"/>
      </p:ext>
    </p:extLst>
  </p:cSld>
  <p:clrMapOvr>
    <a:masterClrMapping/>
  </p:clrMapOvr>
  <p:transition spd="med">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126FFBF7-998E-4C83-9406-8BDF5665D0D4}" type="slidenum">
              <a:rPr lang="zh-CN" altLang="en-US"/>
              <a:pPr>
                <a:defRPr/>
              </a:pPr>
              <a:t>‹#›</a:t>
            </a:fld>
            <a:endParaRPr lang="zh-CN" altLang="en-US"/>
          </a:p>
        </p:txBody>
      </p:sp>
    </p:spTree>
    <p:extLst>
      <p:ext uri="{BB962C8B-B14F-4D97-AF65-F5344CB8AC3E}">
        <p14:creationId xmlns:p14="http://schemas.microsoft.com/office/powerpoint/2010/main" val="3943081275"/>
      </p:ext>
    </p:extLst>
  </p:cSld>
  <p:clrMapOvr>
    <a:masterClrMapping/>
  </p:clrMapOvr>
  <p:transition spd="med">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DA7C8E50-151F-43E5-8518-63E3F7E65A9D}" type="slidenum">
              <a:rPr lang="zh-CN" altLang="en-US"/>
              <a:pPr>
                <a:defRPr/>
              </a:pPr>
              <a:t>‹#›</a:t>
            </a:fld>
            <a:endParaRPr lang="zh-CN" altLang="en-US"/>
          </a:p>
        </p:txBody>
      </p:sp>
    </p:spTree>
    <p:extLst>
      <p:ext uri="{BB962C8B-B14F-4D97-AF65-F5344CB8AC3E}">
        <p14:creationId xmlns:p14="http://schemas.microsoft.com/office/powerpoint/2010/main" val="1255923451"/>
      </p:ext>
    </p:extLst>
  </p:cSld>
  <p:clrMapOvr>
    <a:masterClrMapping/>
  </p:clrMapOvr>
  <p:transition spd="med">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577EE636-A2DD-4161-AF30-319A684B6F92}"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F7E55269-7454-42B6-A3F3-70EFB2EE27D3}"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0C1F10A9-FE04-48EF-9C78-13FD10D3D490}" type="slidenum">
              <a:rPr lang="zh-CN" altLang="en-US"/>
              <a:pPr>
                <a:defRPr/>
              </a:pPr>
              <a:t>‹#›</a:t>
            </a:fld>
            <a:endParaRPr lang="zh-CN" altLang="en-US"/>
          </a:p>
        </p:txBody>
      </p:sp>
    </p:spTree>
    <p:extLst>
      <p:ext uri="{BB962C8B-B14F-4D97-AF65-F5344CB8AC3E}">
        <p14:creationId xmlns:p14="http://schemas.microsoft.com/office/powerpoint/2010/main" val="3560843702"/>
      </p:ext>
    </p:extLst>
  </p:cSld>
  <p:clrMapOvr>
    <a:masterClrMapping/>
  </p:clrMapOvr>
  <p:transition spd="med">
    <p:random/>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B089D870-59AE-4B8A-9F4D-4A75A4442D29}" type="slidenum">
              <a:rPr lang="en-US" altLang="zh-CN"/>
              <a:pPr>
                <a:defRPr/>
              </a:pPr>
              <a:t>‹#›</a:t>
            </a:fld>
            <a:endParaRPr lang="en-US" altLang="zh-CN"/>
          </a:p>
        </p:txBody>
      </p:sp>
    </p:spTree>
    <p:extLst>
      <p:ext uri="{BB962C8B-B14F-4D97-AF65-F5344CB8AC3E}">
        <p14:creationId xmlns:p14="http://schemas.microsoft.com/office/powerpoint/2010/main" val="34347062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7275C267-EDAE-40BC-988E-A1A0DEABCF60}"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5E4C9811-5BBC-4CA9-A36B-1548465F89D3}" type="slidenum">
              <a:rPr lang="zh-CN" altLang="en-US"/>
              <a:pPr>
                <a:defRPr/>
              </a:pPr>
              <a:t>‹#›</a:t>
            </a:fld>
            <a:endParaRPr lang="zh-CN" altLang="en-US"/>
          </a:p>
        </p:txBody>
      </p:sp>
    </p:spTree>
    <p:extLst>
      <p:ext uri="{BB962C8B-B14F-4D97-AF65-F5344CB8AC3E}">
        <p14:creationId xmlns:p14="http://schemas.microsoft.com/office/powerpoint/2010/main" val="66189018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FDB32F80-0001-49EB-9166-60CD67B989BE}"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5D488B4C-EDAA-4B4D-8690-038A1223469A}"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D4460FB1-9F56-4ED1-AC6D-9865681377E8}"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1A16F119-65D3-4AB6-A428-50E09E7DF377}" type="slidenum">
              <a:rPr lang="zh-CN" altLang="en-US"/>
              <a:pPr>
                <a:defRPr/>
              </a:pPr>
              <a:t>‹#›</a:t>
            </a:fld>
            <a:endParaRPr lang="zh-CN" altLang="en-US"/>
          </a:p>
        </p:txBody>
      </p:sp>
    </p:spTree>
    <p:extLst>
      <p:ext uri="{BB962C8B-B14F-4D97-AF65-F5344CB8AC3E}">
        <p14:creationId xmlns:p14="http://schemas.microsoft.com/office/powerpoint/2010/main" val="2186852420"/>
      </p:ext>
    </p:extLst>
  </p:cSld>
  <p:clrMapOvr>
    <a:masterClrMapping/>
  </p:clrMapOvr>
  <p:transition spd="med">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22CF6BA8-A367-4CC4-9725-9C025FF0D32F}"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F9DAEFE7-9EA5-45A6-BC49-7416273D0DE6}" type="slidenum">
              <a:rPr lang="zh-CN" altLang="en-US"/>
              <a:pPr>
                <a:defRPr/>
              </a:pPr>
              <a:t>‹#›</a:t>
            </a:fld>
            <a:endParaRPr lang="zh-CN" altLang="en-US"/>
          </a:p>
        </p:txBody>
      </p:sp>
    </p:spTree>
    <p:extLst>
      <p:ext uri="{BB962C8B-B14F-4D97-AF65-F5344CB8AC3E}">
        <p14:creationId xmlns:p14="http://schemas.microsoft.com/office/powerpoint/2010/main" val="2767933542"/>
      </p:ext>
    </p:extLst>
  </p:cSld>
  <p:clrMapOvr>
    <a:masterClrMapping/>
  </p:clrMapOvr>
  <p:transition spd="med">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0BDA90F9-4466-44D5-BEC2-D2BE1BC2497D}"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62E831D3-F1F5-42FA-8201-75F380E856E0}" type="slidenum">
              <a:rPr lang="zh-CN" altLang="en-US"/>
              <a:pPr>
                <a:defRPr/>
              </a:pPr>
              <a:t>‹#›</a:t>
            </a:fld>
            <a:endParaRPr lang="zh-CN" altLang="en-US"/>
          </a:p>
        </p:txBody>
      </p:sp>
    </p:spTree>
    <p:extLst>
      <p:ext uri="{BB962C8B-B14F-4D97-AF65-F5344CB8AC3E}">
        <p14:creationId xmlns:p14="http://schemas.microsoft.com/office/powerpoint/2010/main" val="1063405585"/>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ormAutofit/>
          </a:bodyPr>
          <a:lstStyle>
            <a:lvl1pPr algn="ctr">
              <a:defRPr sz="2800"/>
            </a:lvl1pPr>
          </a:lstStyle>
          <a:p>
            <a:r>
              <a:rPr lang="zh-CN" altLang="en-US" noProof="1"/>
              <a:t>单击此处编辑母版标题样式</a:t>
            </a:r>
            <a:endParaRPr lang="en-US" noProof="1"/>
          </a:p>
        </p:txBody>
      </p:sp>
      <p:sp>
        <p:nvSpPr>
          <p:cNvPr id="3" name="KSO_BC1"/>
          <p:cNvSpPr>
            <a:spLocks noGrp="1"/>
          </p:cNvSpPr>
          <p:nvPr>
            <p:ph type="pic" idx="1"/>
          </p:nvPr>
        </p:nvSpPr>
        <p:spPr>
          <a:xfrm>
            <a:off x="1321200" y="1299600"/>
            <a:ext cx="6710400" cy="2851200"/>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altLang="en-US" noProof="1"/>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smtClean="0"/>
            </a:lvl1pPr>
          </a:lstStyle>
          <a:p>
            <a:pPr>
              <a:defRPr/>
            </a:pPr>
            <a:fld id="{FD531703-8C11-4D51-BD41-01BD6B7A7A2A}" type="slidenum">
              <a:rPr lang="zh-CN" altLang="en-US"/>
              <a:pPr>
                <a:defRPr/>
              </a:pPr>
              <a:t>‹#›</a:t>
            </a:fld>
            <a:endParaRPr lang="zh-CN" altLang="en-US"/>
          </a:p>
        </p:txBody>
      </p:sp>
    </p:spTree>
    <p:extLst>
      <p:ext uri="{BB962C8B-B14F-4D97-AF65-F5344CB8AC3E}">
        <p14:creationId xmlns:p14="http://schemas.microsoft.com/office/powerpoint/2010/main" val="31204641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D89D7C7E-348E-4ADE-9436-C85F2ACDE0FF}" type="datetimeFigureOut">
              <a:rPr lang="zh-CN" altLang="en-US"/>
              <a:pPr>
                <a:defRPr/>
              </a:pPr>
              <a:t>2024/10/14</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A4970443-4F91-4B7B-8FF1-8E86CC6096F1}" type="slidenum">
              <a:rPr lang="zh-CN" altLang="en-US"/>
              <a:pPr>
                <a:defRPr/>
              </a:pPr>
              <a:t>‹#›</a:t>
            </a:fld>
            <a:endParaRPr lang="zh-CN" altLang="en-US"/>
          </a:p>
        </p:txBody>
      </p:sp>
    </p:spTree>
    <p:extLst>
      <p:ext uri="{BB962C8B-B14F-4D97-AF65-F5344CB8AC3E}">
        <p14:creationId xmlns:p14="http://schemas.microsoft.com/office/powerpoint/2010/main" val="156890562"/>
      </p:ext>
    </p:extLst>
  </p:cSld>
  <p:clrMapOvr>
    <a:masterClrMapping/>
  </p:clrMapOvr>
  <p:transition spd="med">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4B2FBAF7-287E-437E-9E48-56B76E19AEBA}" type="datetimeFigureOut">
              <a:rPr lang="zh-CN" altLang="en-US"/>
              <a:pPr>
                <a:defRPr/>
              </a:pPr>
              <a:t>2024/10/14</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D4075669-04BE-4426-B627-EF418BB46A89}" type="slidenum">
              <a:rPr lang="zh-CN" altLang="en-US"/>
              <a:pPr>
                <a:defRPr/>
              </a:pPr>
              <a:t>‹#›</a:t>
            </a:fld>
            <a:endParaRPr lang="zh-CN" altLang="en-US"/>
          </a:p>
        </p:txBody>
      </p:sp>
    </p:spTree>
    <p:extLst>
      <p:ext uri="{BB962C8B-B14F-4D97-AF65-F5344CB8AC3E}">
        <p14:creationId xmlns:p14="http://schemas.microsoft.com/office/powerpoint/2010/main" val="186874284"/>
      </p:ext>
    </p:extLst>
  </p:cSld>
  <p:clrMapOvr>
    <a:masterClrMapping/>
  </p:clrMapOvr>
  <p:transition spd="med">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DA64B124-E899-4124-BA8C-3486E4C1BEB5}" type="datetimeFigureOut">
              <a:rPr lang="zh-CN" altLang="en-US"/>
              <a:pPr>
                <a:defRPr/>
              </a:pPr>
              <a:t>2024/10/14</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387A2EEC-AFE1-4798-9B8B-974F8CC338DA}" type="slidenum">
              <a:rPr lang="zh-CN" altLang="en-US"/>
              <a:pPr>
                <a:defRPr/>
              </a:pPr>
              <a:t>‹#›</a:t>
            </a:fld>
            <a:endParaRPr lang="zh-CN" altLang="en-US"/>
          </a:p>
        </p:txBody>
      </p:sp>
    </p:spTree>
    <p:extLst>
      <p:ext uri="{BB962C8B-B14F-4D97-AF65-F5344CB8AC3E}">
        <p14:creationId xmlns:p14="http://schemas.microsoft.com/office/powerpoint/2010/main" val="3126056180"/>
      </p:ext>
    </p:extLst>
  </p:cSld>
  <p:clrMapOvr>
    <a:masterClrMapping/>
  </p:clrMapOvr>
  <p:transition spd="med">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8B3C700-A66A-4425-91CA-FBE4B74ED123}"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22BC4F76-3436-4FC5-9619-42FFFF16BA52}" type="slidenum">
              <a:rPr lang="zh-CN" altLang="en-US"/>
              <a:pPr>
                <a:defRPr/>
              </a:pPr>
              <a:t>‹#›</a:t>
            </a:fld>
            <a:endParaRPr lang="zh-CN" altLang="en-US"/>
          </a:p>
        </p:txBody>
      </p:sp>
    </p:spTree>
    <p:extLst>
      <p:ext uri="{BB962C8B-B14F-4D97-AF65-F5344CB8AC3E}">
        <p14:creationId xmlns:p14="http://schemas.microsoft.com/office/powerpoint/2010/main" val="835475639"/>
      </p:ext>
    </p:extLst>
  </p:cSld>
  <p:clrMapOvr>
    <a:masterClrMapping/>
  </p:clrMapOvr>
  <p:transition spd="med">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14B27BA-DAF1-40B1-BA68-977D9240302A}" type="datetimeFigureOut">
              <a:rPr lang="zh-CN" altLang="en-US"/>
              <a:pPr>
                <a:defRPr/>
              </a:pPr>
              <a:t>2024/10/14</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97E53E12-2A82-4224-BAB2-22D67D450028}" type="slidenum">
              <a:rPr lang="zh-CN" altLang="en-US"/>
              <a:pPr>
                <a:defRPr/>
              </a:pPr>
              <a:t>‹#›</a:t>
            </a:fld>
            <a:endParaRPr lang="zh-CN" altLang="en-US"/>
          </a:p>
        </p:txBody>
      </p:sp>
    </p:spTree>
    <p:extLst>
      <p:ext uri="{BB962C8B-B14F-4D97-AF65-F5344CB8AC3E}">
        <p14:creationId xmlns:p14="http://schemas.microsoft.com/office/powerpoint/2010/main" val="3916676869"/>
      </p:ext>
    </p:extLst>
  </p:cSld>
  <p:clrMapOvr>
    <a:masterClrMapping/>
  </p:clrMapOvr>
  <p:transition spd="med">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9AA361CD-39BA-43E9-B14A-4AA6CC43E04D}"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3D227F01-1552-499F-BC63-CA6AFFD17126}" type="slidenum">
              <a:rPr lang="zh-CN" altLang="en-US"/>
              <a:pPr>
                <a:defRPr/>
              </a:pPr>
              <a:t>‹#›</a:t>
            </a:fld>
            <a:endParaRPr lang="zh-CN" altLang="en-US"/>
          </a:p>
        </p:txBody>
      </p:sp>
    </p:spTree>
    <p:extLst>
      <p:ext uri="{BB962C8B-B14F-4D97-AF65-F5344CB8AC3E}">
        <p14:creationId xmlns:p14="http://schemas.microsoft.com/office/powerpoint/2010/main" val="1991204868"/>
      </p:ext>
    </p:extLst>
  </p:cSld>
  <p:clrMapOvr>
    <a:masterClrMapping/>
  </p:clrMapOvr>
  <p:transition spd="med">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6E2B3512-02C0-46BC-B39F-E4F9FDB5DDF0}" type="datetimeFigureOut">
              <a:rPr lang="zh-CN" altLang="en-US"/>
              <a:pPr>
                <a:defRPr/>
              </a:pPr>
              <a:t>2024/10/14</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711146E7-2E92-4EC5-A20D-F992030E5951}" type="slidenum">
              <a:rPr lang="zh-CN" altLang="en-US"/>
              <a:pPr>
                <a:defRPr/>
              </a:pPr>
              <a:t>‹#›</a:t>
            </a:fld>
            <a:endParaRPr lang="zh-CN" altLang="en-US"/>
          </a:p>
        </p:txBody>
      </p:sp>
    </p:spTree>
    <p:extLst>
      <p:ext uri="{BB962C8B-B14F-4D97-AF65-F5344CB8AC3E}">
        <p14:creationId xmlns:p14="http://schemas.microsoft.com/office/powerpoint/2010/main" val="3970876484"/>
      </p:ext>
    </p:extLst>
  </p:cSld>
  <p:clrMapOvr>
    <a:masterClrMapping/>
  </p:clrMapOvr>
  <p:transition spd="med">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fld id="{F903060B-AAC6-4F50-931F-AFC2C587BA20}" type="datetime1">
              <a:rPr lang="zh-CN" altLang="en-US" sz="1200">
                <a:solidFill>
                  <a:srgbClr val="898989"/>
                </a:solidFill>
                <a:latin typeface="Arial" charset="0"/>
              </a:rPr>
              <a:pPr eaLnBrk="1" hangingPunct="1">
                <a:buFontTx/>
                <a:buNone/>
              </a:pPr>
              <a:t>2024/10/14</a:t>
            </a:fld>
            <a:endParaRPr lang="zh-CN" altLang="en-US" sz="1200">
              <a:solidFill>
                <a:srgbClr val="898989"/>
              </a:solidFill>
              <a:latin typeface="Arial" charset="0"/>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r" eaLnBrk="1" hangingPunct="1">
              <a:buFontTx/>
              <a:buNone/>
            </a:pPr>
            <a:fld id="{C91775BF-B970-44B1-8645-D3FD7945EB24}" type="slidenum">
              <a:rPr lang="zh-CN" altLang="en-US" sz="1200">
                <a:solidFill>
                  <a:srgbClr val="898989"/>
                </a:solidFill>
                <a:latin typeface="Arial" charset="0"/>
              </a:rPr>
              <a:pPr algn="r" eaLnBrk="1" hangingPunct="1">
                <a:buFontTx/>
                <a:buNone/>
              </a:pPr>
              <a:t>‹#›</a:t>
            </a:fld>
            <a:endParaRPr lang="zh-CN" altLang="en-US" sz="1200">
              <a:solidFill>
                <a:srgbClr val="898989"/>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Tx/>
              <a:buNone/>
            </a:pPr>
            <a:r>
              <a:rPr lang="en-US" altLang="zh-CN">
                <a:solidFill>
                  <a:srgbClr val="FFFFFF"/>
                </a:solidFill>
                <a:latin typeface="Arial" charset="0"/>
              </a:rPr>
              <a:t>PM</a:t>
            </a:r>
            <a:endParaRPr lang="zh-CN" altLang="en-US">
              <a:solidFill>
                <a:srgbClr val="FFFFFF"/>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E80171A-B1A7-4F6C-98D2-1C01CBF7B093}" type="datetimeFigureOut">
              <a:rPr lang="zh-CN" altLang="en-US"/>
              <a:pPr>
                <a:defRPr/>
              </a:pPr>
              <a:t>2024/10/14</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6E0F8D31-B88A-4FF6-B058-A49DEA53BD0B}" type="slidenum">
              <a:rPr lang="zh-CN" altLang="en-US"/>
              <a:pPr>
                <a:defRPr/>
              </a:pPr>
              <a:t>‹#›</a:t>
            </a:fld>
            <a:endParaRPr lang="zh-CN" altLang="en-US"/>
          </a:p>
        </p:txBody>
      </p:sp>
    </p:spTree>
    <p:extLst>
      <p:ext uri="{BB962C8B-B14F-4D97-AF65-F5344CB8AC3E}">
        <p14:creationId xmlns:p14="http://schemas.microsoft.com/office/powerpoint/2010/main" val="365818034"/>
      </p:ext>
    </p:extLst>
  </p:cSld>
  <p:clrMapOvr>
    <a:masterClrMapping/>
  </p:clrMapOvr>
  <p:transition spd="med">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buFont typeface="Arial" pitchFamily="34" charset="0"/>
              <a:buNone/>
              <a:defRPr/>
            </a:lvl1pPr>
          </a:lstStyle>
          <a:p>
            <a:pPr>
              <a:defRPr/>
            </a:pPr>
            <a:endParaRPr lang="en-US" altLang="zh-CN"/>
          </a:p>
        </p:txBody>
      </p:sp>
      <p:sp>
        <p:nvSpPr>
          <p:cNvPr id="5" name="页脚占位符 2"/>
          <p:cNvSpPr>
            <a:spLocks noGrp="1"/>
          </p:cNvSpPr>
          <p:nvPr>
            <p:ph type="ftr" sz="quarter" idx="11"/>
          </p:nvPr>
        </p:nvSpPr>
        <p:spPr/>
        <p:txBody>
          <a:bodyPr/>
          <a:lstStyle>
            <a:lvl1pPr>
              <a:buFont typeface="Arial" pitchFamily="34" charset="0"/>
              <a:buNone/>
              <a:defRPr/>
            </a:lvl1pPr>
          </a:lstStyle>
          <a:p>
            <a:pPr>
              <a:defRPr/>
            </a:pPr>
            <a:endParaRPr lang="en-US" altLang="zh-CN"/>
          </a:p>
        </p:txBody>
      </p:sp>
      <p:sp>
        <p:nvSpPr>
          <p:cNvPr id="6" name="灯片编号占位符 22"/>
          <p:cNvSpPr>
            <a:spLocks noGrp="1"/>
          </p:cNvSpPr>
          <p:nvPr>
            <p:ph type="sldNum" sz="quarter" idx="12"/>
          </p:nvPr>
        </p:nvSpPr>
        <p:spPr/>
        <p:txBody>
          <a:bodyPr/>
          <a:lstStyle>
            <a:lvl1pPr>
              <a:buFont typeface="Arial" pitchFamily="34" charset="0"/>
              <a:buNone/>
              <a:defRPr/>
            </a:lvl1pPr>
          </a:lstStyle>
          <a:p>
            <a:pPr>
              <a:defRPr/>
            </a:pPr>
            <a:fld id="{7D608359-39CD-46A9-AD9F-6E1E723FAA58}" type="slidenum">
              <a:rPr lang="en-US" altLang="zh-CN"/>
              <a:pPr>
                <a:defRPr/>
              </a:pPr>
              <a:t>‹#›</a:t>
            </a:fld>
            <a:endParaRPr lang="en-US" altLang="zh-CN"/>
          </a:p>
        </p:txBody>
      </p:sp>
    </p:spTree>
    <p:extLst>
      <p:ext uri="{BB962C8B-B14F-4D97-AF65-F5344CB8AC3E}">
        <p14:creationId xmlns:p14="http://schemas.microsoft.com/office/powerpoint/2010/main" val="187756695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dirty="0">
                <a:solidFill>
                  <a:prstClr val="white"/>
                </a:solidFill>
                <a:latin typeface="Arial" charset="0"/>
              </a:rPr>
              <a:t>PM</a:t>
            </a:r>
            <a:endParaRPr lang="zh-CN" altLang="en-US"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6643687" cy="923925"/>
          </a:xfrm>
          <a:prstGeom prst="rect">
            <a:avLst/>
          </a:prstGeom>
          <a:ln>
            <a:noFill/>
          </a:ln>
        </p:spPr>
        <p:txBody>
          <a:bodyPr/>
          <a:lstStyle/>
          <a:p>
            <a:pPr>
              <a:spcBef>
                <a:spcPct val="20000"/>
              </a:spcBef>
              <a:buFont typeface="Arial" pitchFamily="34" charset="0"/>
              <a:buNone/>
              <a:defRPr/>
            </a:pPr>
            <a:r>
              <a:rPr lang="en-US" altLang="zh-CN" sz="5400" dirty="0">
                <a:solidFill>
                  <a:prstClr val="white"/>
                </a:solidFill>
                <a:latin typeface="Calibri"/>
                <a:ea typeface="宋体"/>
              </a:rPr>
              <a:t>Project  Management</a:t>
            </a:r>
            <a:endParaRPr lang="zh-CN" altLang="en-US" sz="5400" dirty="0">
              <a:solidFill>
                <a:prstClr val="white"/>
              </a:solidFill>
              <a:latin typeface="Calibri"/>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A6865311-B237-4339-9929-B2DCA10DF7E0}"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B1D61272-F9D6-426B-9185-E96EF449AE1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9393940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6"/>
            <a:ext cx="886883" cy="5811839"/>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6"/>
            <a:ext cx="5949952" cy="5811839"/>
          </a:xfrm>
        </p:spPr>
        <p:txBody>
          <a:bodyPr vert="eaVert"/>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日期占位符 3"/>
          <p:cNvSpPr>
            <a:spLocks noGrp="1"/>
          </p:cNvSpPr>
          <p:nvPr>
            <p:ph type="dt" sz="half" idx="10"/>
          </p:nvPr>
        </p:nvSpPr>
        <p:spPr/>
        <p:txBody>
          <a:bodyPr wrap="square" numCol="1" anchorCtr="0" compatLnSpc="1"/>
          <a:lstStyle>
            <a:lvl1pPr>
              <a:buFont typeface="Arial" panose="020B0604020202020204" pitchFamily="34" charset="0"/>
              <a:buNone/>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smtClean="0"/>
            </a:lvl1pPr>
          </a:lstStyle>
          <a:p>
            <a:pPr>
              <a:defRPr/>
            </a:pPr>
            <a:fld id="{112EF30E-0A34-44B2-8E14-4B2DBCF2DEE3}" type="slidenum">
              <a:rPr lang="zh-CN" altLang="en-US"/>
              <a:pPr>
                <a:defRPr/>
              </a:pPr>
              <a:t>‹#›</a:t>
            </a:fld>
            <a:endParaRPr lang="zh-CN" altLang="en-US"/>
          </a:p>
        </p:txBody>
      </p:sp>
    </p:spTree>
    <p:extLst>
      <p:ext uri="{BB962C8B-B14F-4D97-AF65-F5344CB8AC3E}">
        <p14:creationId xmlns:p14="http://schemas.microsoft.com/office/powerpoint/2010/main" val="3540799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2024/10/14</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028BBC5A-DC78-450E-9483-29EF05ED5D4E}"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dirty="0">
                <a:solidFill>
                  <a:prstClr val="white"/>
                </a:solidFill>
                <a:latin typeface="Arial" charset="0"/>
              </a:rPr>
              <a:t>PM</a:t>
            </a:r>
            <a:endParaRPr lang="zh-CN" altLang="en-US"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b="1" dirty="0">
                <a:solidFill>
                  <a:srgbClr val="4F81BD">
                    <a:lumMod val="40000"/>
                    <a:lumOff val="60000"/>
                  </a:srgbClr>
                </a:solidFill>
              </a:rPr>
              <a:t>PM</a:t>
            </a:r>
            <a:endParaRPr lang="zh-CN" altLang="en-US"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B9838D17-77C4-46A9-8825-2E81C77323C2}"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D2C9D71C-7A1C-4B0B-BB67-B26EE0B8BBC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74135670"/>
      </p:ext>
    </p:extLst>
  </p:cSld>
  <p:clrMapOvr>
    <a:masterClrMapping/>
  </p:clrMapOvr>
  <p:transition spd="med">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0F364C5-4F5D-40AB-813B-D24668A2102A}"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9AD5B5E-D8BF-4F82-857F-DEB9F47E0CB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02878226"/>
      </p:ext>
    </p:extLst>
  </p:cSld>
  <p:clrMapOvr>
    <a:masterClrMapping/>
  </p:clrMapOvr>
  <p:transition spd="med">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AD76D221-C69F-4BA3-8F3B-86AAB09CF931}"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B06065E3-F3E3-422D-8B5F-2F679ECCC0A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969008997"/>
      </p:ext>
    </p:extLst>
  </p:cSld>
  <p:clrMapOvr>
    <a:masterClrMapping/>
  </p:clrMapOvr>
  <p:transition spd="med">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FD6275FC-9122-4CF1-B4AC-0EDF19E3218E}"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8FAD42B4-9043-4FE6-B830-57B82314810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08231787"/>
      </p:ext>
    </p:extLst>
  </p:cSld>
  <p:clrMapOvr>
    <a:masterClrMapping/>
  </p:clrMapOvr>
  <p:transition spd="med">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41A2C48-DC03-487E-886F-FC749AFA9053}"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E66B6FBB-29E5-4F58-A519-A0717B5F82B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30239581"/>
      </p:ext>
    </p:extLst>
  </p:cSld>
  <p:clrMapOvr>
    <a:masterClrMapping/>
  </p:clrMapOvr>
  <p:transition spd="med">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1EEDEF5-FE33-4B22-81A5-1289D9F51C83}"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FD497DDA-41E0-4F19-BA32-F194F285DE5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74381439"/>
      </p:ext>
    </p:extLst>
  </p:cSld>
  <p:clrMapOvr>
    <a:masterClrMapping/>
  </p:clrMapOvr>
  <p:transition spd="med">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87E905A-656E-47D1-A8A2-36E7E4C08D68}"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D4C5138-5526-497C-8DA6-21253F3FDAA9}"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75857764"/>
      </p:ext>
    </p:extLst>
  </p:cSld>
  <p:clrMapOvr>
    <a:masterClrMapping/>
  </p:clrMapOvr>
  <p:transition spd="med">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8AD740E-D1D1-4C63-B457-8326D0CAEDA5}"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4173A66-9899-4515-ACDD-2B42C77A83C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269816072"/>
      </p:ext>
    </p:extLst>
  </p:cSld>
  <p:clrMapOvr>
    <a:masterClrMapping/>
  </p:clrMapOvr>
  <p:transition spd="med">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3C764EA-C511-42F4-97A6-672BB31903EC}"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0DB852A-693D-40D7-9F9C-EE7FDA3D72D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2740101"/>
      </p:ext>
    </p:extLst>
  </p:cSld>
  <p:clrMapOvr>
    <a:masterClrMapping/>
  </p:clrMapOvr>
  <p:transition spd="med">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8CAA5-4F65-48F2-A543-6E901E24E073}" type="datetimeFigureOut">
              <a:rPr lang="zh-CN" altLang="en-US">
                <a:solidFill>
                  <a:prstClr val="black">
                    <a:tint val="75000"/>
                  </a:prstClr>
                </a:solidFill>
              </a:rPr>
              <a:pPr>
                <a:defRPr/>
              </a:pPr>
              <a:t>2024/10/14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7F112A3-608D-4C9B-A4FB-311260ED880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5251435"/>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6" Type="http://schemas.openxmlformats.org/officeDocument/2006/relationships/theme" Target="../theme/theme10.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9.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4"/>
          <p:cNvPicPr>
            <a:picLocks noChangeAspect="1" noChangeArrowheads="1"/>
          </p:cNvPicPr>
          <p:nvPr/>
        </p:nvPicPr>
        <p:blipFill>
          <a:blip r:embed="rId1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0"/>
            <a:ext cx="9144000" cy="6548438"/>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buFont typeface="Arial" pitchFamily="34" charset="0"/>
              <a:buNone/>
              <a:defRPr/>
            </a:pPr>
            <a:endParaRPr lang="zh-CN" altLang="en-US" noProof="1"/>
          </a:p>
        </p:txBody>
      </p:sp>
      <p:sp>
        <p:nvSpPr>
          <p:cNvPr id="1028" name="KSO_BT1"/>
          <p:cNvSpPr>
            <a:spLocks noGrp="1" noChangeArrowheads="1"/>
          </p:cNvSpPr>
          <p:nvPr>
            <p:ph type="title" idx="4294967295"/>
          </p:nvPr>
        </p:nvSpPr>
        <p:spPr bwMode="auto">
          <a:xfrm>
            <a:off x="419100" y="184150"/>
            <a:ext cx="829151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en-US"/>
          </a:p>
        </p:txBody>
      </p:sp>
      <p:sp>
        <p:nvSpPr>
          <p:cNvPr id="1029" name="KSO_BC1"/>
          <p:cNvSpPr>
            <a:spLocks noGrp="1" noChangeArrowheads="1"/>
          </p:cNvSpPr>
          <p:nvPr>
            <p:ph type="body" idx="4294967295"/>
          </p:nvPr>
        </p:nvSpPr>
        <p:spPr bwMode="auto">
          <a:xfrm>
            <a:off x="419100" y="1379538"/>
            <a:ext cx="8291513"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 name="日期占位符 3"/>
          <p:cNvSpPr>
            <a:spLocks noGrp="1"/>
          </p:cNvSpPr>
          <p:nvPr>
            <p:ph type="dt" sz="half" idx="2"/>
          </p:nvPr>
        </p:nvSpPr>
        <p:spPr>
          <a:xfrm>
            <a:off x="628650" y="6356350"/>
            <a:ext cx="2057400" cy="366713"/>
          </a:xfrm>
          <a:prstGeom prst="rect">
            <a:avLst/>
          </a:prstGeom>
        </p:spPr>
        <p:txBody>
          <a:bodyPr vert="horz" lIns="91440" tIns="45720" rIns="91440" bIns="45720" rtlCol="0" anchor="ctr">
            <a:normAutofit/>
          </a:bodyPr>
          <a:lstStyle>
            <a:lvl1pPr algn="l">
              <a:buFont typeface="Arial" panose="020B0604020202020204" pitchFamily="34" charset="0"/>
              <a:buNone/>
              <a:defRPr sz="1200" noProof="1">
                <a:solidFill>
                  <a:schemeClr val="tx1">
                    <a:tint val="75000"/>
                  </a:schemeClr>
                </a:solidFill>
                <a:cs typeface="+mn-ea"/>
              </a:defRPr>
            </a:lvl1pPr>
          </a:lstStyle>
          <a:p>
            <a:pPr>
              <a:defRPr/>
            </a:pPr>
            <a:fld id="{E43C9998-02C8-4BB0-B1A9-AD1A0BB3B1B9}" type="datetime1">
              <a:rPr lang="zh-CN" altLang="en-US"/>
              <a:pPr>
                <a:defRPr/>
              </a:pPr>
              <a:t>2024/10/14</a:t>
            </a:fld>
            <a:endParaRPr lang="zh-CN" altLang="en-US">
              <a:cs typeface="+mn-cs"/>
            </a:endParaRPr>
          </a:p>
        </p:txBody>
      </p:sp>
      <p:sp>
        <p:nvSpPr>
          <p:cNvPr id="5" name="页脚占位符 4"/>
          <p:cNvSpPr>
            <a:spLocks noGrp="1"/>
          </p:cNvSpPr>
          <p:nvPr>
            <p:ph type="ftr" sz="quarter" idx="3"/>
          </p:nvPr>
        </p:nvSpPr>
        <p:spPr>
          <a:xfrm>
            <a:off x="3028950" y="6356350"/>
            <a:ext cx="3086100" cy="366713"/>
          </a:xfrm>
          <a:prstGeom prst="rect">
            <a:avLst/>
          </a:prstGeom>
        </p:spPr>
        <p:txBody>
          <a:bodyPr vert="horz" lIns="91440" tIns="45720" rIns="91440" bIns="45720" rtlCol="0" anchor="ctr">
            <a:normAutofit/>
          </a:bodyPr>
          <a:lstStyle>
            <a:lvl1pPr algn="ctr">
              <a:buFont typeface="Arial" panose="020B0604020202020204" pitchFamily="34" charset="0"/>
              <a:buNone/>
              <a:defRPr sz="1200" noProof="1">
                <a:solidFill>
                  <a:schemeClr val="tx1">
                    <a:tint val="75000"/>
                  </a:schemeClr>
                </a:solidFill>
              </a:defRPr>
            </a:lvl1pPr>
          </a:lstStyle>
          <a:p>
            <a:pPr>
              <a:defRPr/>
            </a:pPr>
            <a:r>
              <a:rPr lang="zh-CN" altLang="en-US"/>
              <a:t>清华大学出版社</a:t>
            </a:r>
          </a:p>
        </p:txBody>
      </p:sp>
      <p:sp>
        <p:nvSpPr>
          <p:cNvPr id="6" name="灯片编号占位符 5"/>
          <p:cNvSpPr>
            <a:spLocks noGrp="1"/>
          </p:cNvSpPr>
          <p:nvPr>
            <p:ph type="sldNum" sz="quarter" idx="4"/>
          </p:nvPr>
        </p:nvSpPr>
        <p:spPr>
          <a:xfrm>
            <a:off x="6457950" y="6356350"/>
            <a:ext cx="2057400" cy="366713"/>
          </a:xfrm>
          <a:prstGeom prst="rect">
            <a:avLst/>
          </a:prstGeom>
        </p:spPr>
        <p:txBody>
          <a:bodyPr vert="horz" wrap="square" lIns="91440" tIns="45720" rIns="91440" bIns="45720" numCol="1" anchor="ctr" anchorCtr="0" compatLnSpc="1">
            <a:prstTxWarp prst="textNoShape">
              <a:avLst/>
            </a:prstTxWarp>
          </a:bodyPr>
          <a:lstStyle>
            <a:lvl1pPr algn="r">
              <a:buFont typeface="Arial" pitchFamily="34" charset="0"/>
              <a:buNone/>
              <a:defRPr sz="1200" smtClean="0">
                <a:solidFill>
                  <a:srgbClr val="9D9D9D"/>
                </a:solidFill>
              </a:defRPr>
            </a:lvl1pPr>
          </a:lstStyle>
          <a:p>
            <a:pPr>
              <a:defRPr/>
            </a:pPr>
            <a:fld id="{6F8804BF-E667-4759-9C6A-53690DEE732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Lst>
  <p:txStyles>
    <p:titleStyle>
      <a:lvl1pPr algn="l" rtl="0" eaLnBrk="0" fontAlgn="base" hangingPunct="0">
        <a:lnSpc>
          <a:spcPct val="90000"/>
        </a:lnSpc>
        <a:spcBef>
          <a:spcPct val="0"/>
        </a:spcBef>
        <a:spcAft>
          <a:spcPct val="0"/>
        </a:spcAft>
        <a:defRPr sz="3200" b="1" kern="1200">
          <a:solidFill>
            <a:schemeClr val="accent1"/>
          </a:solidFill>
          <a:latin typeface="Arial" panose="020B0604020202020204" pitchFamily="34" charset="0"/>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p:titleStyle>
    <p:bodyStyle>
      <a:lvl1pPr marL="357188" indent="-357188" algn="just" rtl="0" eaLnBrk="0" fontAlgn="base" hangingPunct="0">
        <a:spcBef>
          <a:spcPct val="0"/>
        </a:spcBef>
        <a:spcAft>
          <a:spcPct val="0"/>
        </a:spcAft>
        <a:buClr>
          <a:schemeClr val="accent1"/>
        </a:buClr>
        <a:buSzPct val="80000"/>
        <a:buFont typeface="Wingdings 2" pitchFamily="18" charset="2"/>
        <a:buChar char=""/>
        <a:defRPr lang="zh-CN" altLang="en-US" sz="2400" kern="1200" dirty="0">
          <a:solidFill>
            <a:srgbClr val="657B3E"/>
          </a:solidFill>
          <a:latin typeface="Arial" panose="020B0604020202020204" pitchFamily="34" charset="0"/>
          <a:ea typeface="黑体" panose="02010609060101010101" pitchFamily="49" charset="-122"/>
          <a:cs typeface="+mn-cs"/>
        </a:defRPr>
      </a:lvl1pPr>
      <a:lvl2pPr marL="719138" indent="-285750" algn="just" rtl="0" eaLnBrk="0" fontAlgn="base" hangingPunct="0">
        <a:spcBef>
          <a:spcPct val="0"/>
        </a:spcBef>
        <a:spcAft>
          <a:spcPct val="0"/>
        </a:spcAft>
        <a:buClr>
          <a:schemeClr val="accent1"/>
        </a:buClr>
        <a:buFont typeface="Arial" charset="0"/>
        <a:buChar char="•"/>
        <a:defRPr sz="2400" kern="1200">
          <a:solidFill>
            <a:srgbClr val="657B3E"/>
          </a:solidFill>
          <a:latin typeface="Arial" panose="020B0604020202020204" pitchFamily="34" charset="0"/>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charset="0"/>
        <a:buChar char="•"/>
        <a:defRPr sz="2400" kern="1200">
          <a:solidFill>
            <a:srgbClr val="657B3E"/>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400" kern="1200">
          <a:solidFill>
            <a:srgbClr val="657B3E"/>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400" kern="1200">
          <a:solidFill>
            <a:srgbClr val="657B3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pPr>
              <a:defRPr/>
            </a:pPr>
            <a:fld id="{E43C9998-02C8-4BB0-B1A9-AD1A0BB3B1B9}" type="datetime1">
              <a:rPr lang="zh-CN" altLang="en-US" smtClean="0"/>
              <a:pPr>
                <a:defRPr/>
              </a:pPr>
              <a:t>2024/10/14</a:t>
            </a:fld>
            <a:endParaRPr lang="zh-CN" altLang="en-US">
              <a:cs typeface="+mn-cs"/>
            </a:endParaRPr>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pPr>
              <a:defRPr/>
            </a:pPr>
            <a:r>
              <a:rPr lang="zh-CN" altLang="en-US"/>
              <a:t>清华大学出版社</a:t>
            </a:r>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pPr>
              <a:defRPr/>
            </a:pPr>
            <a:fld id="{6F8804BF-E667-4759-9C6A-53690DEE7323}" type="slidenum">
              <a:rPr lang="zh-CN" altLang="en-US" smtClean="0"/>
              <a:pPr>
                <a:defRPr/>
              </a:pPr>
              <a:t>‹#›</a:t>
            </a:fld>
            <a:endParaRPr lang="zh-CN" altLang="en-US"/>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026" r:id="rId14"/>
    <p:sldLayoutId id="2147484037" r:id="rId15"/>
  </p:sldLayoutIdLst>
  <p:transition spd="med">
    <p:random/>
  </p:transition>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5CA14576-79CC-4D1D-9EEF-D0F835C343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09E28FC6-46C1-4741-A9E4-BE948BD248C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C30495B4-ED2A-4A28-8724-D46939FC350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F18CDD7E-B9CA-4A79-B210-09D5506711B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4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731A670F-01C2-42FE-86D8-47248BE7423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B812FCB0-436F-4EDF-A66C-C7053422453C}" type="datetimeFigureOut">
              <a:rPr lang="zh-CN" altLang="en-US"/>
              <a:pPr>
                <a:defRPr/>
              </a:pPr>
              <a:t>2024/10/14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43863E68-F6FE-4EAD-9735-C94FBB4012A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buFontTx/>
              <a:buNone/>
              <a:defRPr/>
            </a:pPr>
            <a:fld id="{F5AC1654-C27C-4A4A-8A78-74ECF026F785}" type="datetimeFigureOut">
              <a:rPr lang="zh-CN" altLang="en-US">
                <a:solidFill>
                  <a:prstClr val="black">
                    <a:tint val="75000"/>
                  </a:prstClr>
                </a:solidFill>
                <a:latin typeface="Arial" charset="0"/>
              </a:rPr>
              <a:pPr>
                <a:buFontTx/>
                <a:buNone/>
                <a:defRPr/>
              </a:pPr>
              <a:t>2024/10/14</a:t>
            </a:fld>
            <a:endParaRPr lang="zh-CN" altLang="en-US">
              <a:solidFill>
                <a:prstClr val="black">
                  <a:tint val="75000"/>
                </a:prstClr>
              </a:solidFill>
              <a:latin typeface="Arial"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buFontTx/>
              <a:buNone/>
              <a:defRPr/>
            </a:pPr>
            <a:endParaRPr lang="zh-CN" altLang="en-US">
              <a:solidFill>
                <a:prstClr val="black">
                  <a:tint val="75000"/>
                </a:prstClr>
              </a:solidFill>
              <a:latin typeface="Arial"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buFontTx/>
              <a:buNone/>
              <a:defRPr/>
            </a:pPr>
            <a:fld id="{CE4570A1-1EAF-4A57-9B8B-063943046592}" type="slidenum">
              <a:rPr lang="zh-CN" altLang="en-US">
                <a:solidFill>
                  <a:prstClr val="black">
                    <a:tint val="75000"/>
                  </a:prstClr>
                </a:solidFill>
                <a:latin typeface="Arial" charset="0"/>
              </a:rPr>
              <a:pPr>
                <a:buFontTx/>
                <a:buNone/>
                <a:defRPr/>
              </a:pPr>
              <a:t>‹#›</a:t>
            </a:fld>
            <a:endParaRPr lang="zh-CN" altLang="en-US">
              <a:solidFill>
                <a:prstClr val="black">
                  <a:tint val="75000"/>
                </a:prstClr>
              </a:solidFill>
              <a:latin typeface="Arial" charset="0"/>
            </a:endParaRPr>
          </a:p>
        </p:txBody>
      </p:sp>
    </p:spTree>
    <p:extLst>
      <p:ext uri="{BB962C8B-B14F-4D97-AF65-F5344CB8AC3E}">
        <p14:creationId xmlns:p14="http://schemas.microsoft.com/office/powerpoint/2010/main" val="3265297824"/>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098" name="Oval 2"/>
          <p:cNvSpPr>
            <a:spLocks noChangeArrowheads="1"/>
          </p:cNvSpPr>
          <p:nvPr/>
        </p:nvSpPr>
        <p:spPr bwMode="gray">
          <a:xfrm>
            <a:off x="179388" y="0"/>
            <a:ext cx="6804025"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4099" name="Rectangle 3"/>
          <p:cNvSpPr>
            <a:spLocks noChangeArrowheads="1"/>
          </p:cNvSpPr>
          <p:nvPr/>
        </p:nvSpPr>
        <p:spPr bwMode="gray">
          <a:xfrm>
            <a:off x="0" y="0"/>
            <a:ext cx="9144000" cy="9080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pPr>
            <a:endParaRPr lang="zh-CN" altLang="en-US" sz="1800">
              <a:solidFill>
                <a:srgbClr val="000000"/>
              </a:solidFill>
              <a:latin typeface="Arial" charset="0"/>
              <a:ea typeface="宋体" charset="-122"/>
            </a:endParaRPr>
          </a:p>
        </p:txBody>
      </p:sp>
      <p:sp>
        <p:nvSpPr>
          <p:cNvPr id="4100" name="Rectangle 4"/>
          <p:cNvSpPr>
            <a:spLocks noGrp="1" noChangeArrowheads="1"/>
          </p:cNvSpPr>
          <p:nvPr>
            <p:ph type="body" idx="1"/>
          </p:nvPr>
        </p:nvSpPr>
        <p:spPr bwMode="gray">
          <a:xfrm>
            <a:off x="457200" y="1196975"/>
            <a:ext cx="8267700"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3"/>
            <a:r>
              <a:rPr lang="zh-CN" altLang="en-US"/>
              <a:t>第五级</a:t>
            </a:r>
          </a:p>
        </p:txBody>
      </p:sp>
      <p:sp>
        <p:nvSpPr>
          <p:cNvPr id="4101" name="Rectangle 5"/>
          <p:cNvSpPr>
            <a:spLocks noGrp="1" noChangeArrowheads="1"/>
          </p:cNvSpPr>
          <p:nvPr>
            <p:ph type="sldNum" sz="quarter" idx="4"/>
          </p:nvPr>
        </p:nvSpPr>
        <p:spPr bwMode="gray">
          <a:xfrm>
            <a:off x="4191000" y="6534150"/>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pPr>
              <a:buFontTx/>
              <a:buNone/>
            </a:pPr>
            <a:fld id="{CEBCA9F7-E82F-4F31-A3FB-8DEBDA8268AA}" type="slidenum">
              <a:rPr lang="en-US" altLang="zh-CN" smtClean="0">
                <a:solidFill>
                  <a:srgbClr val="000000"/>
                </a:solidFill>
                <a:latin typeface="Arial" charset="0"/>
                <a:ea typeface="宋体" charset="-122"/>
              </a:rPr>
              <a:pPr>
                <a:buFontTx/>
                <a:buNone/>
              </a:pPr>
              <a:t>‹#›</a:t>
            </a:fld>
            <a:endParaRPr lang="en-US" altLang="zh-CN">
              <a:solidFill>
                <a:srgbClr val="000000"/>
              </a:solidFill>
              <a:latin typeface="Arial" charset="0"/>
              <a:ea typeface="宋体" charset="-122"/>
            </a:endParaRPr>
          </a:p>
        </p:txBody>
      </p:sp>
      <p:sp>
        <p:nvSpPr>
          <p:cNvPr id="4102" name="Rectangle 6"/>
          <p:cNvSpPr>
            <a:spLocks noGrp="1" noChangeArrowheads="1"/>
          </p:cNvSpPr>
          <p:nvPr>
            <p:ph type="title"/>
          </p:nvPr>
        </p:nvSpPr>
        <p:spPr bwMode="gray">
          <a:xfrm>
            <a:off x="468313" y="204788"/>
            <a:ext cx="8207375"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1429266942"/>
      </p:ext>
    </p:extLst>
  </p:cSld>
  <p:clrMap bg1="lt1" tx1="dk1" bg2="lt2" tx2="dk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Lst>
  <p:txStyles>
    <p:titleStyle>
      <a:lvl1pPr algn="ctr" rtl="0" fontAlgn="base">
        <a:spcBef>
          <a:spcPct val="0"/>
        </a:spcBef>
        <a:spcAft>
          <a:spcPct val="0"/>
        </a:spcAft>
        <a:defRPr sz="3600" b="1">
          <a:solidFill>
            <a:schemeClr val="tx1"/>
          </a:solidFill>
          <a:latin typeface="+mj-lt"/>
          <a:ea typeface="+mj-ea"/>
          <a:cs typeface="+mj-cs"/>
        </a:defRPr>
      </a:lvl1pPr>
      <a:lvl2pPr algn="ctr" rtl="0" fontAlgn="base">
        <a:spcBef>
          <a:spcPct val="0"/>
        </a:spcBef>
        <a:spcAft>
          <a:spcPct val="0"/>
        </a:spcAft>
        <a:defRPr sz="3600" b="1">
          <a:solidFill>
            <a:schemeClr val="tx1"/>
          </a:solidFill>
          <a:latin typeface="黑体" pitchFamily="2" charset="-122"/>
          <a:ea typeface="黑体" pitchFamily="2" charset="-122"/>
        </a:defRPr>
      </a:lvl2pPr>
      <a:lvl3pPr algn="ctr" rtl="0" fontAlgn="base">
        <a:spcBef>
          <a:spcPct val="0"/>
        </a:spcBef>
        <a:spcAft>
          <a:spcPct val="0"/>
        </a:spcAft>
        <a:defRPr sz="3600" b="1">
          <a:solidFill>
            <a:schemeClr val="tx1"/>
          </a:solidFill>
          <a:latin typeface="黑体" pitchFamily="2" charset="-122"/>
          <a:ea typeface="黑体" pitchFamily="2" charset="-122"/>
        </a:defRPr>
      </a:lvl3pPr>
      <a:lvl4pPr algn="ctr" rtl="0" fontAlgn="base">
        <a:spcBef>
          <a:spcPct val="0"/>
        </a:spcBef>
        <a:spcAft>
          <a:spcPct val="0"/>
        </a:spcAft>
        <a:defRPr sz="3600" b="1">
          <a:solidFill>
            <a:schemeClr val="tx1"/>
          </a:solidFill>
          <a:latin typeface="黑体" pitchFamily="2" charset="-122"/>
          <a:ea typeface="黑体" pitchFamily="2" charset="-122"/>
        </a:defRPr>
      </a:lvl4pPr>
      <a:lvl5pPr algn="ctr" rtl="0" fontAlgn="base">
        <a:spcBef>
          <a:spcPct val="0"/>
        </a:spcBef>
        <a:spcAft>
          <a:spcPct val="0"/>
        </a:spcAft>
        <a:defRPr sz="3600" b="1">
          <a:solidFill>
            <a:schemeClr val="tx1"/>
          </a:solidFill>
          <a:latin typeface="黑体" pitchFamily="2" charset="-122"/>
          <a:ea typeface="黑体" pitchFamily="2" charset="-122"/>
        </a:defRPr>
      </a:lvl5pPr>
      <a:lvl6pPr marL="457200" algn="ctr" rtl="0" fontAlgn="base">
        <a:spcBef>
          <a:spcPct val="0"/>
        </a:spcBef>
        <a:spcAft>
          <a:spcPct val="0"/>
        </a:spcAft>
        <a:defRPr sz="3600" b="1">
          <a:solidFill>
            <a:schemeClr val="tx1"/>
          </a:solidFill>
          <a:latin typeface="黑体" pitchFamily="2" charset="-122"/>
          <a:ea typeface="黑体" pitchFamily="2" charset="-122"/>
        </a:defRPr>
      </a:lvl6pPr>
      <a:lvl7pPr marL="914400" algn="ctr" rtl="0" fontAlgn="base">
        <a:spcBef>
          <a:spcPct val="0"/>
        </a:spcBef>
        <a:spcAft>
          <a:spcPct val="0"/>
        </a:spcAft>
        <a:defRPr sz="3600" b="1">
          <a:solidFill>
            <a:schemeClr val="tx1"/>
          </a:solidFill>
          <a:latin typeface="黑体" pitchFamily="2" charset="-122"/>
          <a:ea typeface="黑体" pitchFamily="2" charset="-122"/>
        </a:defRPr>
      </a:lvl7pPr>
      <a:lvl8pPr marL="1371600" algn="ctr" rtl="0" fontAlgn="base">
        <a:spcBef>
          <a:spcPct val="0"/>
        </a:spcBef>
        <a:spcAft>
          <a:spcPct val="0"/>
        </a:spcAft>
        <a:defRPr sz="3600" b="1">
          <a:solidFill>
            <a:schemeClr val="tx1"/>
          </a:solidFill>
          <a:latin typeface="黑体" pitchFamily="2" charset="-122"/>
          <a:ea typeface="黑体" pitchFamily="2" charset="-122"/>
        </a:defRPr>
      </a:lvl8pPr>
      <a:lvl9pPr marL="1828800" algn="ctr" rtl="0" fontAlgn="base">
        <a:spcBef>
          <a:spcPct val="0"/>
        </a:spcBef>
        <a:spcAft>
          <a:spcPct val="0"/>
        </a:spcAft>
        <a:defRPr sz="3600" b="1">
          <a:solidFill>
            <a:schemeClr val="tx1"/>
          </a:solidFill>
          <a:latin typeface="黑体" pitchFamily="2" charset="-122"/>
          <a:ea typeface="黑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200" b="1">
          <a:solidFill>
            <a:schemeClr val="tx1"/>
          </a:solidFill>
          <a:latin typeface="+mn-lt"/>
          <a:ea typeface="+mn-ea"/>
        </a:defRPr>
      </a:lvl2pPr>
      <a:lvl3pPr marL="1143000" indent="-228600" algn="l" rtl="0" fontAlgn="base">
        <a:spcBef>
          <a:spcPct val="20000"/>
        </a:spcBef>
        <a:spcAft>
          <a:spcPct val="0"/>
        </a:spcAft>
        <a:buClr>
          <a:schemeClr val="accent2"/>
        </a:buClr>
        <a:buChar char="•"/>
        <a:defRPr b="1">
          <a:solidFill>
            <a:schemeClr val="tx1"/>
          </a:solidFill>
          <a:latin typeface="+mn-lt"/>
          <a:ea typeface="+mn-ea"/>
        </a:defRPr>
      </a:lvl3pPr>
      <a:lvl4pPr marL="1600200" indent="-228600" algn="l" rtl="0" fontAlgn="base">
        <a:spcBef>
          <a:spcPct val="20000"/>
        </a:spcBef>
        <a:spcAft>
          <a:spcPct val="0"/>
        </a:spcAft>
        <a:buChar char="–"/>
        <a:defRPr sz="1600" b="1">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Arial" charset="0"/>
          <a:ea typeface="宋体" charset="-122"/>
        </a:defRPr>
      </a:lvl5pPr>
      <a:lvl6pPr marL="2514600" indent="-228600" algn="l" rtl="0" fontAlgn="base">
        <a:spcBef>
          <a:spcPct val="20000"/>
        </a:spcBef>
        <a:spcAft>
          <a:spcPct val="0"/>
        </a:spcAft>
        <a:buChar char="»"/>
        <a:defRPr sz="2000">
          <a:solidFill>
            <a:schemeClr val="tx1"/>
          </a:solidFill>
          <a:latin typeface="Arial" charset="0"/>
          <a:ea typeface="宋体" charset="-122"/>
        </a:defRPr>
      </a:lvl6pPr>
      <a:lvl7pPr marL="2971800" indent="-228600" algn="l" rtl="0" fontAlgn="base">
        <a:spcBef>
          <a:spcPct val="20000"/>
        </a:spcBef>
        <a:spcAft>
          <a:spcPct val="0"/>
        </a:spcAft>
        <a:buChar char="»"/>
        <a:defRPr sz="2000">
          <a:solidFill>
            <a:schemeClr val="tx1"/>
          </a:solidFill>
          <a:latin typeface="Arial" charset="0"/>
          <a:ea typeface="宋体" charset="-122"/>
        </a:defRPr>
      </a:lvl7pPr>
      <a:lvl8pPr marL="3429000" indent="-228600" algn="l" rtl="0" fontAlgn="base">
        <a:spcBef>
          <a:spcPct val="20000"/>
        </a:spcBef>
        <a:spcAft>
          <a:spcPct val="0"/>
        </a:spcAft>
        <a:buChar char="»"/>
        <a:defRPr sz="2000">
          <a:solidFill>
            <a:schemeClr val="tx1"/>
          </a:solidFill>
          <a:latin typeface="Arial" charset="0"/>
          <a:ea typeface="宋体" charset="-122"/>
        </a:defRPr>
      </a:lvl8pPr>
      <a:lvl9pPr marL="3886200" indent="-228600" algn="l" rtl="0" fontAlgn="base">
        <a:spcBef>
          <a:spcPct val="20000"/>
        </a:spcBef>
        <a:spcAft>
          <a:spcPct val="0"/>
        </a:spcAft>
        <a:buChar char="»"/>
        <a:defRPr sz="2000">
          <a:solidFill>
            <a:schemeClr val="tx1"/>
          </a:solidFill>
          <a:latin typeface="Arial" charset="0"/>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26" Type="http://schemas.openxmlformats.org/officeDocument/2006/relationships/image" Target="../media/image15.tmp"/><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slideLayout" Target="../slideLayouts/slideLayout56.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tags" Target="../tags/tag29.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Microsoft_PowerPoint_97-2003_Presentation.ppt"/><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slideLayout" Target="../slideLayouts/slideLayout7.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 Type="http://schemas.openxmlformats.org/officeDocument/2006/relationships/tags" Target="../tags/tag33.xml"/><Relationship Id="rId16" Type="http://schemas.openxmlformats.org/officeDocument/2006/relationships/tags" Target="../tags/tag47.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19" Type="http://schemas.openxmlformats.org/officeDocument/2006/relationships/image" Target="../media/image15.tmp"/><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image" Target="../media/image39.jpeg"/><Relationship Id="rId1" Type="http://schemas.openxmlformats.org/officeDocument/2006/relationships/slideLayout" Target="../slideLayouts/slideLayout36.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0.jpeg"/><Relationship Id="rId1" Type="http://schemas.openxmlformats.org/officeDocument/2006/relationships/slideLayout" Target="../slideLayouts/slideLayout36.xml"/><Relationship Id="rId4" Type="http://schemas.openxmlformats.org/officeDocument/2006/relationships/image" Target="../media/image51.emf"/></Relationships>
</file>

<file path=ppt/slides/_rels/slide5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6.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26" Type="http://schemas.openxmlformats.org/officeDocument/2006/relationships/image" Target="../media/image15.tmp"/><Relationship Id="rId3" Type="http://schemas.openxmlformats.org/officeDocument/2006/relationships/tags" Target="../tags/tag58.xml"/><Relationship Id="rId21" Type="http://schemas.openxmlformats.org/officeDocument/2006/relationships/tags" Target="../tags/tag76.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5" Type="http://schemas.openxmlformats.org/officeDocument/2006/relationships/slideLayout" Target="../slideLayouts/slideLayout7.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tags" Target="../tags/tag75.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tags" Target="../tags/tag79.xml"/><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tags" Target="../tags/tag78.xml"/><Relationship Id="rId10" Type="http://schemas.openxmlformats.org/officeDocument/2006/relationships/tags" Target="../tags/tag65.xml"/><Relationship Id="rId19" Type="http://schemas.openxmlformats.org/officeDocument/2006/relationships/tags" Target="../tags/tag74.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tags" Target="../tags/tag77.xml"/></Relationships>
</file>

<file path=ppt/slides/_rels/slide5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image" Target="../media/image15.tmp"/><Relationship Id="rId3" Type="http://schemas.openxmlformats.org/officeDocument/2006/relationships/tags" Target="../tags/tag82.xml"/><Relationship Id="rId21" Type="http://schemas.openxmlformats.org/officeDocument/2006/relationships/tags" Target="../tags/tag100.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slideLayout" Target="../slideLayouts/slideLayout7.xml"/><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tags" Target="../tags/tag99.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tags" Target="../tags/tag103.xml"/><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tags" Target="../tags/tag102.xml"/><Relationship Id="rId10" Type="http://schemas.openxmlformats.org/officeDocument/2006/relationships/tags" Target="../tags/tag89.xml"/><Relationship Id="rId19" Type="http://schemas.openxmlformats.org/officeDocument/2006/relationships/tags" Target="../tags/tag98.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tags" Target="../tags/tag10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oleObject" Target="../embeddings/oleObject3.bin"/><Relationship Id="rId1" Type="http://schemas.openxmlformats.org/officeDocument/2006/relationships/slideLayout" Target="../slideLayouts/slideLayout64.xml"/><Relationship Id="rId6" Type="http://schemas.openxmlformats.org/officeDocument/2006/relationships/oleObject" Target="../embeddings/oleObject5.bin"/><Relationship Id="rId5" Type="http://schemas.openxmlformats.org/officeDocument/2006/relationships/image" Target="../media/image53.e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6.bin"/><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7.bin"/><Relationship Id="rId1" Type="http://schemas.openxmlformats.org/officeDocument/2006/relationships/slideLayout" Target="../slideLayouts/slideLayout75.xml"/></Relationships>
</file>

<file path=ppt/slides/_rels/slide6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8.bin"/><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Microsoft_PowerPoint_97-2003_Presentation1.ppt"/><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Microsoft_PowerPoint_97-2003_Presentation2.ppt"/><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26" Type="http://schemas.openxmlformats.org/officeDocument/2006/relationships/image" Target="../media/image15.tmp"/><Relationship Id="rId3" Type="http://schemas.openxmlformats.org/officeDocument/2006/relationships/tags" Target="../tags/tag106.xml"/><Relationship Id="rId21" Type="http://schemas.openxmlformats.org/officeDocument/2006/relationships/tags" Target="../tags/tag124.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5" Type="http://schemas.openxmlformats.org/officeDocument/2006/relationships/slideLayout" Target="../slideLayouts/slideLayout95.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tags" Target="../tags/tag127.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tags" Target="../tags/tag126.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tags" Target="../tags/tag125.xml"/></Relationships>
</file>

<file path=ppt/slides/_rels/slide7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oleObject" Target="../embeddings/Microsoft_PowerPoint_97-2003_Presentation3.ppt"/><Relationship Id="rId1" Type="http://schemas.openxmlformats.org/officeDocument/2006/relationships/slideLayout" Target="../slideLayouts/slideLayout10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026"/>
          <p:cNvSpPr>
            <a:spLocks noGrp="1" noChangeArrowheads="1"/>
          </p:cNvSpPr>
          <p:nvPr>
            <p:ph type="title"/>
          </p:nvPr>
        </p:nvSpPr>
        <p:spPr>
          <a:xfrm>
            <a:off x="4211960" y="1124744"/>
            <a:ext cx="4824413" cy="1935163"/>
          </a:xfrm>
        </p:spPr>
        <p:txBody>
          <a:bodyPr anchor="ctr"/>
          <a:lstStyle/>
          <a:p>
            <a:pPr eaLnBrk="1" hangingPunct="1"/>
            <a:r>
              <a:rPr lang="zh-CN" altLang="zh-CN" sz="4900" dirty="0">
                <a:solidFill>
                  <a:srgbClr val="0070C0"/>
                </a:solidFill>
              </a:rPr>
              <a:t>第</a:t>
            </a:r>
            <a:r>
              <a:rPr lang="en-US" altLang="zh-CN" sz="4900" dirty="0">
                <a:solidFill>
                  <a:srgbClr val="0070C0"/>
                </a:solidFill>
              </a:rPr>
              <a:t>7</a:t>
            </a:r>
            <a:r>
              <a:rPr lang="zh-CN" altLang="zh-CN" sz="4900" dirty="0">
                <a:solidFill>
                  <a:srgbClr val="0070C0"/>
                </a:solidFill>
              </a:rPr>
              <a:t>章</a:t>
            </a:r>
            <a:br>
              <a:rPr lang="en-US" altLang="zh-CN" sz="4900" dirty="0">
                <a:solidFill>
                  <a:srgbClr val="0070C0"/>
                </a:solidFill>
              </a:rPr>
            </a:br>
            <a:r>
              <a:rPr lang="zh-CN" altLang="en-US" sz="4900" dirty="0">
                <a:solidFill>
                  <a:srgbClr val="0070C0"/>
                </a:solidFill>
              </a:rPr>
              <a:t>项目范围管理</a:t>
            </a:r>
            <a:endParaRPr lang="en-US" altLang="zh-CN" sz="4900" dirty="0">
              <a:solidFill>
                <a:srgbClr val="0070C0"/>
              </a:solidFill>
            </a:endParaRPr>
          </a:p>
        </p:txBody>
      </p:sp>
      <p:sp>
        <p:nvSpPr>
          <p:cNvPr id="155651"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5565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243E3916-F302-44E8-8790-C00E592836AA}"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1</a:t>
            </a:fld>
            <a:endParaRPr lang="zh-CN" altLang="en-US" sz="1500">
              <a:solidFill>
                <a:srgbClr val="000000"/>
              </a:solidFill>
              <a:latin typeface="华文楷体" pitchFamily="2" charset="-122"/>
              <a:ea typeface="华文楷体" pitchFamily="2" charset="-122"/>
            </a:endParaRPr>
          </a:p>
        </p:txBody>
      </p:sp>
      <p:sp>
        <p:nvSpPr>
          <p:cNvPr id="5" name="Rectangle 6"/>
          <p:cNvSpPr>
            <a:spLocks noChangeArrowheads="1"/>
          </p:cNvSpPr>
          <p:nvPr/>
        </p:nvSpPr>
        <p:spPr bwMode="auto">
          <a:xfrm>
            <a:off x="3383360" y="3933056"/>
            <a:ext cx="5760640"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noChangeArrowheads="1"/>
          </p:cNvSpPr>
          <p:nvPr>
            <p:ph type="title"/>
          </p:nvPr>
        </p:nvSpPr>
        <p:spPr>
          <a:xfrm>
            <a:off x="419100" y="808038"/>
            <a:ext cx="8291513" cy="701675"/>
          </a:xfrm>
        </p:spPr>
        <p:txBody>
          <a:bodyPr/>
          <a:lstStyle/>
          <a:p>
            <a:pPr eaLnBrk="1" hangingPunct="1"/>
            <a:r>
              <a:rPr lang="zh-CN" altLang="zh-CN" sz="2800"/>
              <a:t>项目范围管理作用：</a:t>
            </a:r>
            <a:endParaRPr lang="zh-CN" altLang="en-US" sz="2800"/>
          </a:p>
        </p:txBody>
      </p:sp>
      <p:sp>
        <p:nvSpPr>
          <p:cNvPr id="3" name="内容占位符 2"/>
          <p:cNvSpPr>
            <a:spLocks noGrp="1"/>
          </p:cNvSpPr>
          <p:nvPr>
            <p:ph idx="1"/>
          </p:nvPr>
        </p:nvSpPr>
        <p:spPr>
          <a:xfrm>
            <a:off x="1042988" y="1604963"/>
            <a:ext cx="6337300" cy="3073400"/>
          </a:xfrm>
          <a:solidFill>
            <a:schemeClr val="accent3">
              <a:lumMod val="20000"/>
              <a:lumOff val="80000"/>
            </a:schemeClr>
          </a:solidFill>
        </p:spPr>
        <p:txBody>
          <a:bodyPr/>
          <a:lstStyle/>
          <a:p>
            <a:pPr marL="357505" indent="0" eaLnBrk="1" hangingPunct="1">
              <a:lnSpc>
                <a:spcPct val="150000"/>
              </a:lnSpc>
              <a:defRPr/>
            </a:pPr>
            <a:r>
              <a:rPr altLang="zh-CN" dirty="0"/>
              <a:t>提高费用、时间和资源估算的准确性</a:t>
            </a:r>
          </a:p>
          <a:p>
            <a:pPr marL="357505" indent="0" eaLnBrk="1" hangingPunct="1">
              <a:lnSpc>
                <a:spcPct val="150000"/>
              </a:lnSpc>
              <a:defRPr/>
            </a:pPr>
            <a:r>
              <a:rPr altLang="zh-CN" dirty="0"/>
              <a:t>确定进度测量和控制的基准</a:t>
            </a:r>
          </a:p>
          <a:p>
            <a:pPr marL="357505" indent="0" eaLnBrk="1" hangingPunct="1">
              <a:lnSpc>
                <a:spcPct val="150000"/>
              </a:lnSpc>
              <a:defRPr/>
            </a:pPr>
            <a:r>
              <a:rPr altLang="zh-CN" dirty="0"/>
              <a:t>有助于清楚地分派责任</a:t>
            </a:r>
            <a:r>
              <a:rPr lang="zh-CN" altLang="en-US" dirty="0"/>
              <a:t>（工作与任务的确定）</a:t>
            </a:r>
            <a:endParaRPr altLang="zh-CN" dirty="0"/>
          </a:p>
          <a:p>
            <a:pPr marL="0" indent="0" eaLnBrk="1" hangingPunct="1">
              <a:buFont typeface="Wingdings 2" pitchFamily="18" charset="2"/>
              <a:buNone/>
              <a:defRPr/>
            </a:pPr>
            <a:endParaRPr dirty="0"/>
          </a:p>
        </p:txBody>
      </p:sp>
      <p:sp>
        <p:nvSpPr>
          <p:cNvPr id="16384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6384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C2325A2E-74F1-42F5-BC6C-42F54D3C8985}"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10</a:t>
            </a:fld>
            <a:endParaRPr lang="en-US" altLang="zh-CN" sz="1500">
              <a:solidFill>
                <a:srgbClr val="000000"/>
              </a:solidFill>
              <a:latin typeface="华文楷体" pitchFamily="2" charset="-122"/>
              <a:ea typeface="华文楷体" pitchFamily="2" charset="-122"/>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A8335B1-A735-3A0A-3D98-F83615C4D868}"/>
              </a:ext>
            </a:extLst>
          </p:cNvPr>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4" name="文本框 3">
            <a:extLst>
              <a:ext uri="{FF2B5EF4-FFF2-40B4-BE49-F238E27FC236}">
                <a16:creationId xmlns:a16="http://schemas.microsoft.com/office/drawing/2014/main" id="{53030274-32FD-2597-7226-40BF04FC0411}"/>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在项目实施过程中，项目经理不断提醒团队成员要集中精力完成工作分解结构中所规定的可交付物，不要去做其他未经批准的工作。项目经理是在关注：</a:t>
            </a:r>
          </a:p>
        </p:txBody>
      </p:sp>
      <p:sp>
        <p:nvSpPr>
          <p:cNvPr id="5" name="文本框 4">
            <a:extLst>
              <a:ext uri="{FF2B5EF4-FFF2-40B4-BE49-F238E27FC236}">
                <a16:creationId xmlns:a16="http://schemas.microsoft.com/office/drawing/2014/main" id="{D15C5520-EC98-755D-FB82-E0204D838532}"/>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风险管理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3DB37131-F64E-09B8-19B3-53DCD5C2613A}"/>
              </a:ext>
            </a:extLst>
          </p:cNvPr>
          <p:cNvSpPr txBox="1"/>
          <p:nvPr>
            <p:custDataLst>
              <p:tags r:id="rId5"/>
            </p:custDataLst>
          </p:nvPr>
        </p:nvSpPr>
        <p:spPr>
          <a:xfrm>
            <a:off x="1828800" y="36433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范围管理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80B7A0D9-F261-20ED-5842-52515BA7EA6A}"/>
              </a:ext>
            </a:extLst>
          </p:cNvPr>
          <p:cNvSpPr txBox="1"/>
          <p:nvPr>
            <p:custDataLst>
              <p:tags r:id="rId6"/>
            </p:custDataLst>
          </p:nvPr>
        </p:nvSpPr>
        <p:spPr>
          <a:xfrm>
            <a:off x="1828800" y="450056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范围变更管理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CFD08CF-B23A-CDC9-4453-B723D20F45C3}"/>
              </a:ext>
            </a:extLst>
          </p:cNvPr>
          <p:cNvSpPr txBox="1"/>
          <p:nvPr>
            <p:custDataLst>
              <p:tags r:id="rId7"/>
            </p:custDataLst>
          </p:nvPr>
        </p:nvSpPr>
        <p:spPr>
          <a:xfrm>
            <a:off x="1828800" y="53578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团队建设</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9C2BB27A-92F2-CE47-B69D-B732D351FE71}"/>
              </a:ext>
            </a:extLst>
          </p:cNvPr>
          <p:cNvSpPr>
            <a:spLocks noChangeAspect="1"/>
          </p:cNvSpPr>
          <p:nvPr>
            <p:custDataLst>
              <p:tags r:id="rId8"/>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CA6CA9A2-CE60-FDEB-D174-FABB238C1614}"/>
              </a:ext>
            </a:extLst>
          </p:cNvPr>
          <p:cNvSpPr>
            <a:spLocks noChangeAspect="1"/>
          </p:cNvSpPr>
          <p:nvPr>
            <p:custDataLst>
              <p:tags r:id="rId9"/>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CF649ECE-482C-A6DB-3FA3-2938D94CE7B7}"/>
              </a:ext>
            </a:extLst>
          </p:cNvPr>
          <p:cNvSpPr>
            <a:spLocks noChangeAspect="1"/>
          </p:cNvSpPr>
          <p:nvPr>
            <p:custDataLst>
              <p:tags r:id="rId10"/>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1ED34D7-0050-7434-EC23-43ECF5B94F0E}"/>
              </a:ext>
            </a:extLst>
          </p:cNvPr>
          <p:cNvSpPr>
            <a:spLocks noChangeAspect="1"/>
          </p:cNvSpPr>
          <p:nvPr>
            <p:custDataLst>
              <p:tags r:id="rId11"/>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4AD0493-F8F2-07FD-6640-C29C4B735B2D}"/>
              </a:ext>
            </a:extLst>
          </p:cNvPr>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a:extLst>
              <a:ext uri="{FF2B5EF4-FFF2-40B4-BE49-F238E27FC236}">
                <a16:creationId xmlns:a16="http://schemas.microsoft.com/office/drawing/2014/main" id="{E5105401-9E8D-6780-1727-9BBDD689BB50}"/>
              </a:ext>
            </a:extLst>
          </p:cNvPr>
          <p:cNvSpPr txBox="1"/>
          <p:nvPr>
            <p:custDataLst>
              <p:tags r:id="rId13"/>
            </p:custDataLst>
          </p:nvPr>
        </p:nvSpPr>
        <p:spPr>
          <a:xfrm>
            <a:off x="9613900" y="6465332"/>
            <a:ext cx="3662680" cy="461665"/>
          </a:xfrm>
          <a:prstGeom prst="rect">
            <a:avLst/>
          </a:prstGeom>
          <a:solidFill>
            <a:srgbClr val="FBFAEF"/>
          </a:solidFill>
          <a:ln w="12700">
            <a:noFill/>
          </a:ln>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6" name="文本框 25">
            <a:extLst>
              <a:ext uri="{FF2B5EF4-FFF2-40B4-BE49-F238E27FC236}">
                <a16:creationId xmlns:a16="http://schemas.microsoft.com/office/drawing/2014/main" id="{8DC96193-1516-2B7A-B688-75024BC809D2}"/>
              </a:ext>
            </a:extLst>
          </p:cNvPr>
          <p:cNvSpPr txBox="1"/>
          <p:nvPr>
            <p:custDataLst>
              <p:tags r:id="rId14"/>
            </p:custDataLst>
          </p:nvPr>
        </p:nvSpPr>
        <p:spPr>
          <a:xfrm>
            <a:off x="9779000" y="1270000"/>
            <a:ext cx="3332480" cy="1631216"/>
          </a:xfrm>
          <a:prstGeom prst="rect">
            <a:avLst/>
          </a:prstGeom>
          <a:noFill/>
        </p:spPr>
        <p:txBody>
          <a:bodyPr vert="horz" rtlCol="0" anchor="t" anchorCtr="0">
            <a:spAutoFit/>
          </a:bodyPr>
          <a:lstStyle/>
          <a:p>
            <a:pPr eaLnBrk="1" hangingPunct="1">
              <a:spcBef>
                <a:spcPct val="0"/>
              </a:spcBef>
              <a:buFontTx/>
              <a:buNone/>
            </a:pPr>
            <a:r>
              <a:rPr lang="zh-CN" altLang="en-US" sz="2000" b="1" dirty="0">
                <a:solidFill>
                  <a:srgbClr val="000000"/>
                </a:solidFill>
                <a:latin typeface="Arial" charset="0"/>
              </a:rPr>
              <a:t>解释：正确答案是</a:t>
            </a:r>
            <a:r>
              <a:rPr lang="en-US" altLang="zh-CN" sz="2000" b="1" dirty="0">
                <a:solidFill>
                  <a:srgbClr val="000000"/>
                </a:solidFill>
                <a:latin typeface="Arial" charset="0"/>
              </a:rPr>
              <a:t>B</a:t>
            </a:r>
            <a:r>
              <a:rPr lang="zh-CN" altLang="en-US" sz="2000" b="1" dirty="0">
                <a:solidFill>
                  <a:srgbClr val="000000"/>
                </a:solidFill>
                <a:latin typeface="Arial" charset="0"/>
              </a:rPr>
              <a:t>。因为项目经理关注的是做范围内的事，而且只做范围内的事。其他三个选项与题目的相关性都很差。</a:t>
            </a:r>
          </a:p>
        </p:txBody>
      </p:sp>
      <p:grpSp>
        <p:nvGrpSpPr>
          <p:cNvPr id="18" name="组合 17">
            <a:extLst>
              <a:ext uri="{FF2B5EF4-FFF2-40B4-BE49-F238E27FC236}">
                <a16:creationId xmlns:a16="http://schemas.microsoft.com/office/drawing/2014/main" id="{3E2031AF-B469-03DB-39D0-AFE602FF5694}"/>
              </a:ext>
            </a:extLst>
          </p:cNvPr>
          <p:cNvGrpSpPr/>
          <p:nvPr>
            <p:custDataLst>
              <p:tags r:id="rId15"/>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2B87CAB-907B-EA24-50AF-F2655F9BE12B}"/>
                </a:ext>
              </a:extLst>
            </p:cNvPr>
            <p:cNvSpPr/>
            <p:nvPr>
              <p:custDataLst>
                <p:tags r:id="rId2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8E390B9-E218-5892-0993-52E99FBD6825}"/>
                </a:ext>
              </a:extLst>
            </p:cNvPr>
            <p:cNvSpPr/>
            <p:nvPr>
              <p:custDataLst>
                <p:tags r:id="rId22"/>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E3F22F3E-55B6-7D08-CC97-42384A26997F}"/>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F94BACD7-4C69-4FEC-9703-57E425B3ED8F}"/>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83A105B5-C2FA-526C-B143-1E9E79A3AA25}"/>
              </a:ext>
            </a:extLst>
          </p:cNvPr>
          <p:cNvGrpSpPr/>
          <p:nvPr>
            <p:custDataLst>
              <p:tags r:id="rId16"/>
            </p:custDataLst>
          </p:nvPr>
        </p:nvGrpSpPr>
        <p:grpSpPr>
          <a:xfrm>
            <a:off x="9537700" y="0"/>
            <a:ext cx="3815080" cy="647700"/>
            <a:chOff x="9537700" y="0"/>
            <a:chExt cx="3815080" cy="647700"/>
          </a:xfrm>
        </p:grpSpPr>
        <p:sp>
          <p:nvSpPr>
            <p:cNvPr id="21" name="RemarkBack">
              <a:extLst>
                <a:ext uri="{FF2B5EF4-FFF2-40B4-BE49-F238E27FC236}">
                  <a16:creationId xmlns:a16="http://schemas.microsoft.com/office/drawing/2014/main" id="{C904A563-567E-BA4F-061D-F1190A3C62ED}"/>
                </a:ext>
              </a:extLst>
            </p:cNvPr>
            <p:cNvSpPr/>
            <p:nvPr>
              <p:custDataLst>
                <p:tags r:id="rId18"/>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BEC64153-44C3-BC6E-5A4B-8710B759ADA9}"/>
                </a:ext>
              </a:extLst>
            </p:cNvPr>
            <p:cNvSpPr/>
            <p:nvPr>
              <p:custDataLst>
                <p:tags r:id="rId19"/>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B741E493-A1E4-365F-E075-8419F52492AA}"/>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3" name="图片 2">
            <a:extLst>
              <a:ext uri="{FF2B5EF4-FFF2-40B4-BE49-F238E27FC236}">
                <a16:creationId xmlns:a16="http://schemas.microsoft.com/office/drawing/2014/main" id="{B88F6F18-0572-F45A-E73D-D505FE8E7D87}"/>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44009075"/>
      </p:ext>
    </p:extLst>
  </p:cSld>
  <p:clrMapOvr>
    <a:masterClrMapping/>
  </p:clrMapOvr>
  <p:transition spd="med">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txBox="1">
            <a:spLocks/>
          </p:cNvSpPr>
          <p:nvPr/>
        </p:nvSpPr>
        <p:spPr bwMode="auto">
          <a:xfrm>
            <a:off x="1857375" y="2071688"/>
            <a:ext cx="3886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ctr" eaLnBrk="1" hangingPunct="1">
              <a:buFontTx/>
              <a:buNone/>
            </a:pPr>
            <a:r>
              <a:rPr lang="zh-CN" altLang="en-US" sz="3600" b="1">
                <a:solidFill>
                  <a:srgbClr val="002060"/>
                </a:solidFill>
                <a:latin typeface="华文新魏" pitchFamily="2" charset="-122"/>
                <a:ea typeface="华文新魏" pitchFamily="2" charset="-122"/>
              </a:rPr>
              <a:t>确定项目不做什么</a:t>
            </a:r>
          </a:p>
        </p:txBody>
      </p:sp>
      <p:sp>
        <p:nvSpPr>
          <p:cNvPr id="164867" name="内容占位符 2"/>
          <p:cNvSpPr txBox="1">
            <a:spLocks/>
          </p:cNvSpPr>
          <p:nvPr/>
        </p:nvSpPr>
        <p:spPr bwMode="auto">
          <a:xfrm>
            <a:off x="409575" y="3000375"/>
            <a:ext cx="830580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50000"/>
              </a:lnSpc>
              <a:buFont typeface="Wingdings 2" pitchFamily="18" charset="2"/>
              <a:buNone/>
            </a:pPr>
            <a:r>
              <a:rPr lang="zh-CN" altLang="en-US">
                <a:solidFill>
                  <a:srgbClr val="002060"/>
                </a:solidFill>
                <a:latin typeface="黑体" pitchFamily="49" charset="-122"/>
                <a:ea typeface="黑体" pitchFamily="49" charset="-122"/>
              </a:rPr>
              <a:t>      </a:t>
            </a:r>
            <a:r>
              <a:rPr lang="zh-CN" altLang="en-US" b="1">
                <a:solidFill>
                  <a:srgbClr val="002060"/>
                </a:solidFill>
                <a:latin typeface="楷体" pitchFamily="49" charset="-122"/>
                <a:ea typeface="楷体" pitchFamily="49" charset="-122"/>
              </a:rPr>
              <a:t>实践经验告诉我们，在进行项目范围定义，或者说在划分项目边界时，</a:t>
            </a:r>
            <a:r>
              <a:rPr lang="zh-CN" altLang="en-US" b="1">
                <a:solidFill>
                  <a:srgbClr val="C00000"/>
                </a:solidFill>
                <a:latin typeface="楷体" pitchFamily="49" charset="-122"/>
                <a:ea typeface="楷体" pitchFamily="49" charset="-122"/>
              </a:rPr>
              <a:t>确定项目不做什么比确定项目做什么更为重要。</a:t>
            </a:r>
          </a:p>
        </p:txBody>
      </p:sp>
      <p:sp>
        <p:nvSpPr>
          <p:cNvPr id="164868" name="TextBox 5"/>
          <p:cNvSpPr txBox="1">
            <a:spLocks noChangeArrowheads="1"/>
          </p:cNvSpPr>
          <p:nvPr/>
        </p:nvSpPr>
        <p:spPr bwMode="auto">
          <a:xfrm>
            <a:off x="642938" y="1785938"/>
            <a:ext cx="1111250" cy="523875"/>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ctr">
              <a:buFontTx/>
              <a:buNone/>
            </a:pPr>
            <a:r>
              <a:rPr lang="zh-CN" altLang="en-US" sz="2800" b="1">
                <a:solidFill>
                  <a:srgbClr val="FFFFFF"/>
                </a:solidFill>
                <a:latin typeface="Calibri" pitchFamily="34" charset="0"/>
              </a:rPr>
              <a:t>案例</a:t>
            </a:r>
          </a:p>
        </p:txBody>
      </p:sp>
    </p:spTree>
  </p:cSld>
  <p:clrMapOvr>
    <a:masterClrMapping/>
  </p:clrMapOvr>
  <p:transition spd="med">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内容占位符 3"/>
          <p:cNvSpPr>
            <a:spLocks noGrp="1"/>
          </p:cNvSpPr>
          <p:nvPr>
            <p:ph sz="quarter" idx="4294967295"/>
          </p:nvPr>
        </p:nvSpPr>
        <p:spPr>
          <a:xfrm>
            <a:off x="116780" y="1484784"/>
            <a:ext cx="8305800" cy="4315027"/>
          </a:xfrm>
        </p:spPr>
        <p:txBody>
          <a:bodyPr>
            <a:spAutoFit/>
          </a:bodyPr>
          <a:lstStyle/>
          <a:p>
            <a:pPr eaLnBrk="1" hangingPunct="1">
              <a:lnSpc>
                <a:spcPct val="120000"/>
              </a:lnSpc>
              <a:buFont typeface="Wingdings 2" pitchFamily="18" charset="2"/>
              <a:buNone/>
            </a:pPr>
            <a:r>
              <a:rPr lang="zh-CN" altLang="en-US" sz="2800" dirty="0">
                <a:latin typeface="华文新魏" pitchFamily="2" charset="-122"/>
                <a:ea typeface="华文新魏" pitchFamily="2" charset="-122"/>
              </a:rPr>
              <a:t>              有一家具有丰富经验的咨询公司，主要</a:t>
            </a:r>
            <a:r>
              <a:rPr lang="zh-CN" altLang="en-US" sz="2800" b="1" dirty="0">
                <a:solidFill>
                  <a:srgbClr val="C00000"/>
                </a:solidFill>
                <a:latin typeface="华文新魏" pitchFamily="2" charset="-122"/>
                <a:ea typeface="华文新魏" pitchFamily="2" charset="-122"/>
              </a:rPr>
              <a:t>从事期权制的设计。</a:t>
            </a:r>
            <a:r>
              <a:rPr lang="zh-CN" altLang="en-US" sz="2800" dirty="0">
                <a:latin typeface="华文新魏" pitchFamily="2" charset="-122"/>
                <a:ea typeface="华文新魏" pitchFamily="2" charset="-122"/>
              </a:rPr>
              <a:t>所谓期权制，简单来说就是为企业的高级管理层和技术骨干等设计一种持股制度，以便激发这些人努力工作以提高企业股票的市值。这种方法是给企业的关键人员戴上“金手铐”，据说有利于他们为公司的整体利益、长远利益而努力。</a:t>
            </a:r>
            <a:endParaRPr lang="en-US" altLang="zh-CN" sz="2800" dirty="0">
              <a:latin typeface="华文新魏" pitchFamily="2" charset="-122"/>
              <a:ea typeface="华文新魏" pitchFamily="2" charset="-122"/>
            </a:endParaRPr>
          </a:p>
          <a:p>
            <a:pPr eaLnBrk="1" hangingPunct="1">
              <a:lnSpc>
                <a:spcPct val="120000"/>
              </a:lnSpc>
              <a:buFont typeface="Wingdings 2" pitchFamily="18" charset="2"/>
              <a:buNone/>
            </a:pPr>
            <a:r>
              <a:rPr lang="zh-CN" altLang="en-US" sz="2800" dirty="0">
                <a:latin typeface="华文新魏" pitchFamily="2" charset="-122"/>
                <a:ea typeface="华文新魏" pitchFamily="2" charset="-122"/>
              </a:rPr>
              <a:t>             </a:t>
            </a:r>
            <a:endParaRPr lang="en-US" altLang="zh-CN" sz="2800" dirty="0">
              <a:latin typeface="华文新魏" pitchFamily="2" charset="-122"/>
              <a:ea typeface="华文新魏" pitchFamily="2" charset="-122"/>
            </a:endParaRPr>
          </a:p>
        </p:txBody>
      </p:sp>
      <p:pic>
        <p:nvPicPr>
          <p:cNvPr id="36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662546"/>
            <a:ext cx="4752528" cy="2012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normAutofit/>
          </a:bodyPr>
          <a:lstStyle/>
          <a:p>
            <a:pPr>
              <a:lnSpc>
                <a:spcPct val="120000"/>
              </a:lnSpc>
              <a:buNone/>
            </a:pPr>
            <a:r>
              <a:rPr lang="zh-CN" altLang="en-US" dirty="0">
                <a:latin typeface="华文新魏" pitchFamily="2" charset="-122"/>
                <a:ea typeface="华文新魏" pitchFamily="2" charset="-122"/>
              </a:rPr>
              <a:t>             这家公司与一家年轻的</a:t>
            </a:r>
            <a:r>
              <a:rPr lang="en-US" altLang="zh-CN" dirty="0">
                <a:latin typeface="华文新魏" pitchFamily="2" charset="-122"/>
                <a:ea typeface="华文新魏" pitchFamily="2" charset="-122"/>
              </a:rPr>
              <a:t>IT</a:t>
            </a:r>
            <a:r>
              <a:rPr lang="zh-CN" altLang="en-US" dirty="0">
                <a:latin typeface="华文新魏" pitchFamily="2" charset="-122"/>
                <a:ea typeface="华文新魏" pitchFamily="2" charset="-122"/>
              </a:rPr>
              <a:t>企业签订了期权制设计的商业合同。</a:t>
            </a:r>
            <a:r>
              <a:rPr lang="zh-CN" altLang="en-US" b="1" dirty="0">
                <a:solidFill>
                  <a:srgbClr val="C00000"/>
                </a:solidFill>
                <a:latin typeface="华文新魏" pitchFamily="2" charset="-122"/>
                <a:ea typeface="华文新魏" pitchFamily="2" charset="-122"/>
              </a:rPr>
              <a:t>合同约定，该公司在两个月内向客户提交最终方案；如果乙方使项目工期延误一天，则甲方将扣除合同额的</a:t>
            </a:r>
            <a:r>
              <a:rPr lang="en-US" altLang="zh-CN" b="1" dirty="0">
                <a:solidFill>
                  <a:srgbClr val="C00000"/>
                </a:solidFill>
                <a:latin typeface="华文新魏" pitchFamily="2" charset="-122"/>
                <a:ea typeface="华文新魏" pitchFamily="2" charset="-122"/>
              </a:rPr>
              <a:t>1%</a:t>
            </a:r>
            <a:r>
              <a:rPr lang="zh-CN" altLang="en-US" b="1" dirty="0">
                <a:solidFill>
                  <a:srgbClr val="C00000"/>
                </a:solidFill>
                <a:latin typeface="华文新魏" pitchFamily="2" charset="-122"/>
                <a:ea typeface="华文新魏" pitchFamily="2" charset="-122"/>
              </a:rPr>
              <a:t>作罚金。</a:t>
            </a:r>
            <a:endParaRPr lang="en-US" altLang="zh-CN" b="1" dirty="0">
              <a:solidFill>
                <a:srgbClr val="C00000"/>
              </a:solidFill>
              <a:latin typeface="华文新魏" pitchFamily="2" charset="-122"/>
              <a:ea typeface="华文新魏" pitchFamily="2" charset="-122"/>
            </a:endParaRPr>
          </a:p>
          <a:p>
            <a:pPr>
              <a:lnSpc>
                <a:spcPct val="120000"/>
              </a:lnSpc>
              <a:buNone/>
            </a:pPr>
            <a:r>
              <a:rPr lang="zh-CN" altLang="en-US" dirty="0">
                <a:latin typeface="华文新魏" pitchFamily="2" charset="-122"/>
                <a:ea typeface="华文新魏" pitchFamily="2" charset="-122"/>
              </a:rPr>
              <a:t>              </a:t>
            </a:r>
            <a:endParaRPr lang="zh-CN" altLang="en-US" dirty="0"/>
          </a:p>
        </p:txBody>
      </p:sp>
      <p:pic>
        <p:nvPicPr>
          <p:cNvPr id="36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4653135"/>
            <a:ext cx="3528392" cy="2035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3877503"/>
      </p:ext>
    </p:extLst>
  </p:cSld>
  <p:clrMapOvr>
    <a:masterClrMapping/>
  </p:clrMapOvr>
  <p:transition spd="med">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a:bodyPr>
          <a:lstStyle/>
          <a:p>
            <a:r>
              <a:rPr lang="zh-CN" altLang="en-US" sz="3200" dirty="0">
                <a:latin typeface="华文新魏" pitchFamily="2" charset="-122"/>
                <a:ea typeface="华文新魏" pitchFamily="2" charset="-122"/>
              </a:rPr>
              <a:t>接下来的项目工作是在双方积极协商的基础上完成的。可是，</a:t>
            </a:r>
            <a:r>
              <a:rPr lang="zh-CN" altLang="en-US" sz="3200" b="1" dirty="0">
                <a:solidFill>
                  <a:srgbClr val="C00000"/>
                </a:solidFill>
                <a:latin typeface="华文新魏" pitchFamily="2" charset="-122"/>
                <a:ea typeface="华文新魏" pitchFamily="2" charset="-122"/>
              </a:rPr>
              <a:t>项目的最后完工日期推迟了</a:t>
            </a:r>
            <a:r>
              <a:rPr lang="en-US" altLang="zh-CN" sz="3200" b="1" dirty="0">
                <a:solidFill>
                  <a:srgbClr val="C00000"/>
                </a:solidFill>
                <a:latin typeface="华文新魏" pitchFamily="2" charset="-122"/>
                <a:ea typeface="华文新魏" pitchFamily="2" charset="-122"/>
              </a:rPr>
              <a:t>3</a:t>
            </a:r>
            <a:r>
              <a:rPr lang="zh-CN" altLang="en-US" sz="3200" b="1" dirty="0">
                <a:solidFill>
                  <a:srgbClr val="C00000"/>
                </a:solidFill>
                <a:latin typeface="华文新魏" pitchFamily="2" charset="-122"/>
                <a:ea typeface="华文新魏" pitchFamily="2" charset="-122"/>
              </a:rPr>
              <a:t>个月</a:t>
            </a:r>
            <a:r>
              <a:rPr lang="zh-CN" altLang="en-US" sz="3200" dirty="0">
                <a:latin typeface="华文新魏" pitchFamily="2" charset="-122"/>
                <a:ea typeface="华文新魏" pitchFamily="2" charset="-122"/>
              </a:rPr>
              <a:t>，即计划两个月完成的项目变成了</a:t>
            </a:r>
            <a:r>
              <a:rPr lang="en-US" altLang="zh-CN" sz="3200" dirty="0">
                <a:latin typeface="华文新魏" pitchFamily="2" charset="-122"/>
                <a:ea typeface="华文新魏" pitchFamily="2" charset="-122"/>
              </a:rPr>
              <a:t>5</a:t>
            </a:r>
            <a:r>
              <a:rPr lang="zh-CN" altLang="en-US" sz="3200" dirty="0">
                <a:latin typeface="华文新魏" pitchFamily="2" charset="-122"/>
                <a:ea typeface="华文新魏" pitchFamily="2" charset="-122"/>
              </a:rPr>
              <a:t>个月才完成。</a:t>
            </a:r>
            <a:endParaRPr lang="en-US" altLang="zh-CN" sz="3200" dirty="0">
              <a:latin typeface="华文新魏" pitchFamily="2" charset="-122"/>
              <a:ea typeface="华文新魏" pitchFamily="2" charset="-122"/>
            </a:endParaRPr>
          </a:p>
          <a:p>
            <a:endParaRPr lang="zh-CN" altLang="en-US" sz="3200" dirty="0"/>
          </a:p>
        </p:txBody>
      </p:sp>
      <p:sp>
        <p:nvSpPr>
          <p:cNvPr id="9" name="内容占位符 8"/>
          <p:cNvSpPr>
            <a:spLocks noGrp="1"/>
          </p:cNvSpPr>
          <p:nvPr>
            <p:ph sz="half" idx="2"/>
          </p:nvPr>
        </p:nvSpPr>
        <p:spPr/>
        <p:txBody>
          <a:bodyPr/>
          <a:lstStyle/>
          <a:p>
            <a:endParaRPr lang="zh-CN" altLang="en-US"/>
          </a:p>
        </p:txBody>
      </p:sp>
      <p:pic>
        <p:nvPicPr>
          <p:cNvPr id="37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930" y="2132856"/>
            <a:ext cx="4189557"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205185"/>
      </p:ext>
    </p:extLst>
  </p:cSld>
  <p:clrMapOvr>
    <a:masterClrMapping/>
  </p:clrMapOvr>
  <p:transition spd="med">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内容占位符 3"/>
          <p:cNvSpPr>
            <a:spLocks noGrp="1"/>
          </p:cNvSpPr>
          <p:nvPr>
            <p:ph idx="1"/>
          </p:nvPr>
        </p:nvSpPr>
        <p:spPr>
          <a:xfrm>
            <a:off x="395536" y="404664"/>
            <a:ext cx="8077200" cy="4672048"/>
          </a:xfrm>
        </p:spPr>
        <p:txBody>
          <a:bodyPr>
            <a:spAutoFit/>
          </a:bodyPr>
          <a:lstStyle/>
          <a:p>
            <a:pPr eaLnBrk="1" hangingPunct="1">
              <a:lnSpc>
                <a:spcPct val="130000"/>
              </a:lnSpc>
              <a:buFont typeface="Wingdings 2" pitchFamily="18" charset="2"/>
              <a:buNone/>
            </a:pPr>
            <a:r>
              <a:rPr lang="zh-CN" altLang="en-US" dirty="0">
                <a:latin typeface="华文新魏" pitchFamily="2" charset="-122"/>
                <a:ea typeface="华文新魏" pitchFamily="2" charset="-122"/>
              </a:rPr>
              <a:t>            原因是什么呢？发现这不是工期控制问题，而是项目范围的问题。因为</a:t>
            </a:r>
            <a:r>
              <a:rPr lang="zh-CN" altLang="en-US" b="1" dirty="0">
                <a:solidFill>
                  <a:srgbClr val="C00000"/>
                </a:solidFill>
                <a:latin typeface="华文新魏" pitchFamily="2" charset="-122"/>
                <a:ea typeface="华文新魏" pitchFamily="2" charset="-122"/>
              </a:rPr>
              <a:t>合同上有一条：“乙方在项目过程中需帮助甲方完善其人力资源管理体系。”而合同末尾还有一句我们常见的话：“未尽事宜，双方协商解决。”</a:t>
            </a:r>
            <a:endParaRPr lang="en-US" altLang="zh-CN" b="1" dirty="0">
              <a:solidFill>
                <a:srgbClr val="C00000"/>
              </a:solidFill>
              <a:latin typeface="华文新魏" pitchFamily="2" charset="-122"/>
              <a:ea typeface="华文新魏" pitchFamily="2" charset="-122"/>
            </a:endParaRPr>
          </a:p>
          <a:p>
            <a:pPr eaLnBrk="1" hangingPunct="1">
              <a:lnSpc>
                <a:spcPct val="130000"/>
              </a:lnSpc>
              <a:buFont typeface="Wingdings 2" pitchFamily="18" charset="2"/>
              <a:buNone/>
            </a:pPr>
            <a:r>
              <a:rPr lang="zh-CN" altLang="en-US" dirty="0">
                <a:latin typeface="华文新魏" pitchFamily="2" charset="-122"/>
                <a:ea typeface="华文新魏" pitchFamily="2" charset="-122"/>
              </a:rPr>
              <a:t>          </a:t>
            </a:r>
            <a:endParaRPr lang="zh-CN" altLang="en-US" b="1" dirty="0">
              <a:solidFill>
                <a:srgbClr val="C00000"/>
              </a:solidFill>
              <a:latin typeface="华文新魏" pitchFamily="2" charset="-122"/>
              <a:ea typeface="华文新魏" pitchFamily="2" charset="-122"/>
            </a:endParaRPr>
          </a:p>
        </p:txBody>
      </p:sp>
      <p:pic>
        <p:nvPicPr>
          <p:cNvPr id="3717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347" y="4365103"/>
            <a:ext cx="4356382" cy="2310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5536" y="980728"/>
            <a:ext cx="8229600" cy="4686320"/>
          </a:xfrm>
        </p:spPr>
        <p:txBody>
          <a:bodyPr/>
          <a:lstStyle/>
          <a:p>
            <a:pPr lvl="0">
              <a:lnSpc>
                <a:spcPct val="130000"/>
              </a:lnSpc>
              <a:buClr>
                <a:srgbClr val="2F2F2F"/>
              </a:buClr>
              <a:buNone/>
            </a:pPr>
            <a:r>
              <a:rPr lang="zh-CN" altLang="en-US" b="1" dirty="0">
                <a:solidFill>
                  <a:srgbClr val="C00000"/>
                </a:solidFill>
                <a:latin typeface="华文新魏" pitchFamily="2" charset="-122"/>
                <a:ea typeface="华文新魏" pitchFamily="2" charset="-122"/>
              </a:rPr>
              <a:t>“完善人力资源管理体系”对一个企业来说是永无止境的事，如果以此作为项目的一项任务，或者说将其包含在项目范围之内，那么该项目也将永无止境了。</a:t>
            </a:r>
          </a:p>
          <a:p>
            <a:endParaRPr lang="zh-CN" altLang="en-US" dirty="0"/>
          </a:p>
        </p:txBody>
      </p:sp>
      <p:pic>
        <p:nvPicPr>
          <p:cNvPr id="37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3778660"/>
            <a:ext cx="27432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722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3571875" y="357188"/>
            <a:ext cx="2071688" cy="523875"/>
          </a:xfrm>
          <a:solidFill>
            <a:srgbClr val="7030A0"/>
          </a:solidFill>
        </p:spPr>
        <p:txBody>
          <a:bodyPr>
            <a:spAutoFit/>
          </a:bodyPr>
          <a:lstStyle/>
          <a:p>
            <a:r>
              <a:rPr lang="zh-CN" altLang="en-US" sz="2800" b="1">
                <a:solidFill>
                  <a:schemeClr val="bg1"/>
                </a:solidFill>
              </a:rPr>
              <a:t>分  析</a:t>
            </a:r>
          </a:p>
        </p:txBody>
      </p:sp>
      <p:sp>
        <p:nvSpPr>
          <p:cNvPr id="167939" name="Rectangle 3"/>
          <p:cNvSpPr>
            <a:spLocks noGrp="1" noChangeArrowheads="1"/>
          </p:cNvSpPr>
          <p:nvPr>
            <p:ph idx="1"/>
          </p:nvPr>
        </p:nvSpPr>
        <p:spPr>
          <a:xfrm>
            <a:off x="457200" y="1214438"/>
            <a:ext cx="8229600" cy="2870200"/>
          </a:xfrm>
          <a:solidFill>
            <a:schemeClr val="accent1"/>
          </a:solidFill>
        </p:spPr>
        <p:txBody>
          <a:bodyPr>
            <a:spAutoFit/>
          </a:bodyPr>
          <a:lstStyle/>
          <a:p>
            <a:pPr eaLnBrk="1" hangingPunct="1">
              <a:lnSpc>
                <a:spcPct val="130000"/>
              </a:lnSpc>
              <a:buFont typeface="Wingdings" pitchFamily="2" charset="2"/>
              <a:buNone/>
            </a:pPr>
            <a:r>
              <a:rPr lang="en-US" altLang="zh-CN" sz="2800" b="1">
                <a:solidFill>
                  <a:schemeClr val="bg1"/>
                </a:solidFill>
                <a:latin typeface="楷体" pitchFamily="49" charset="-122"/>
                <a:ea typeface="楷体" pitchFamily="49" charset="-122"/>
              </a:rPr>
              <a:t>       </a:t>
            </a:r>
            <a:r>
              <a:rPr lang="zh-CN" altLang="en-US" sz="2800" b="1">
                <a:solidFill>
                  <a:schemeClr val="bg1"/>
                </a:solidFill>
                <a:latin typeface="楷体" pitchFamily="49" charset="-122"/>
                <a:ea typeface="楷体" pitchFamily="49" charset="-122"/>
              </a:rPr>
              <a:t>某个项目征收土地是项目发起人的事，出于多种原因，无法按时完成对土建的开工影响很大，项目经理觉得“我不管，最后还得全压在我身上”，因此介入此事中，与业主一起完成该工作。这样合适吗？</a:t>
            </a:r>
          </a:p>
        </p:txBody>
      </p:sp>
      <p:sp>
        <p:nvSpPr>
          <p:cNvPr id="340996" name="Text Box 4"/>
          <p:cNvSpPr txBox="1">
            <a:spLocks noChangeArrowheads="1"/>
          </p:cNvSpPr>
          <p:nvPr/>
        </p:nvSpPr>
        <p:spPr bwMode="auto">
          <a:xfrm>
            <a:off x="179512" y="5625914"/>
            <a:ext cx="4621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000" b="1" dirty="0">
                <a:solidFill>
                  <a:srgbClr val="FF0000"/>
                </a:solidFill>
                <a:latin typeface="微软雅黑" pitchFamily="34" charset="-122"/>
                <a:ea typeface="微软雅黑" pitchFamily="34" charset="-122"/>
              </a:rPr>
              <a:t>结论：该做的要完成，不该做的不做！ </a:t>
            </a:r>
          </a:p>
        </p:txBody>
      </p:sp>
      <p:sp>
        <p:nvSpPr>
          <p:cNvPr id="340997" name="Text Box 5"/>
          <p:cNvSpPr txBox="1">
            <a:spLocks noChangeArrowheads="1"/>
          </p:cNvSpPr>
          <p:nvPr/>
        </p:nvSpPr>
        <p:spPr bwMode="auto">
          <a:xfrm>
            <a:off x="335060" y="4333567"/>
            <a:ext cx="39489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000" b="1" dirty="0">
                <a:solidFill>
                  <a:srgbClr val="000000"/>
                </a:solidFill>
                <a:latin typeface="Arial" charset="0"/>
              </a:rPr>
              <a:t>（征收土地有风险的，这是项目经理控制不了但对项目进度有影响的。）</a:t>
            </a:r>
          </a:p>
        </p:txBody>
      </p:sp>
      <p:pic>
        <p:nvPicPr>
          <p:cNvPr id="37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1909" y="4149080"/>
            <a:ext cx="43815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40996"/>
                                        </p:tgtEl>
                                        <p:attrNameLst>
                                          <p:attrName>style.visibility</p:attrName>
                                        </p:attrNameLst>
                                      </p:cBhvr>
                                      <p:to>
                                        <p:strVal val="visible"/>
                                      </p:to>
                                    </p:set>
                                    <p:anim calcmode="lin" valueType="num">
                                      <p:cBhvr additive="base">
                                        <p:cTn id="11" dur="500" fill="hold"/>
                                        <p:tgtEl>
                                          <p:spTgt spid="340996"/>
                                        </p:tgtEl>
                                        <p:attrNameLst>
                                          <p:attrName>ppt_x</p:attrName>
                                        </p:attrNameLst>
                                      </p:cBhvr>
                                      <p:tavLst>
                                        <p:tav tm="0">
                                          <p:val>
                                            <p:strVal val="#ppt_x"/>
                                          </p:val>
                                        </p:tav>
                                        <p:tav tm="100000">
                                          <p:val>
                                            <p:strVal val="#ppt_x"/>
                                          </p:val>
                                        </p:tav>
                                      </p:tavLst>
                                    </p:anim>
                                    <p:anim calcmode="lin" valueType="num">
                                      <p:cBhvr additive="base">
                                        <p:cTn id="12" dur="500" fill="hold"/>
                                        <p:tgtEl>
                                          <p:spTgt spid="3409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6" grpId="0"/>
      <p:bldP spid="34099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2"/>
          <p:cNvSpPr>
            <a:spLocks noGrp="1" noChangeArrowheads="1"/>
          </p:cNvSpPr>
          <p:nvPr>
            <p:ph type="title"/>
          </p:nvPr>
        </p:nvSpPr>
        <p:spPr>
          <a:xfrm>
            <a:off x="419100" y="808038"/>
            <a:ext cx="8291513" cy="701675"/>
          </a:xfrm>
        </p:spPr>
        <p:txBody>
          <a:bodyPr anchor="ctr"/>
          <a:lstStyle/>
          <a:p>
            <a:pPr marL="342900" indent="-342900" eaLnBrk="1" hangingPunct="1">
              <a:lnSpc>
                <a:spcPct val="120000"/>
              </a:lnSpc>
            </a:pPr>
            <a:r>
              <a:rPr lang="zh-CN" altLang="en-US"/>
              <a:t>二、</a:t>
            </a:r>
            <a:r>
              <a:rPr lang="zh-CN" altLang="zh-CN"/>
              <a:t>项目范围管理的主要程序</a:t>
            </a:r>
            <a:endParaRPr lang="zh-CN" altLang="en-US"/>
          </a:p>
        </p:txBody>
      </p:sp>
      <p:sp>
        <p:nvSpPr>
          <p:cNvPr id="4" name="内容占位符 3"/>
          <p:cNvSpPr>
            <a:spLocks noGrp="1"/>
          </p:cNvSpPr>
          <p:nvPr>
            <p:ph idx="1"/>
          </p:nvPr>
        </p:nvSpPr>
        <p:spPr>
          <a:xfrm>
            <a:off x="201024" y="1511602"/>
            <a:ext cx="8835472" cy="5085750"/>
          </a:xfrm>
          <a:solidFill>
            <a:schemeClr val="accent3">
              <a:lumMod val="20000"/>
              <a:lumOff val="80000"/>
            </a:schemeClr>
          </a:solidFill>
        </p:spPr>
        <p:txBody>
          <a:bodyPr>
            <a:normAutofit fontScale="62500" lnSpcReduction="20000"/>
          </a:bodyPr>
          <a:lstStyle/>
          <a:p>
            <a:pPr marL="357505" indent="0" eaLnBrk="1" hangingPunct="1">
              <a:lnSpc>
                <a:spcPct val="150000"/>
              </a:lnSpc>
              <a:defRPr/>
            </a:pPr>
            <a:r>
              <a:rPr altLang="zh-CN" sz="2800" dirty="0"/>
              <a:t>收集需求</a:t>
            </a:r>
            <a:endParaRPr lang="en-US" altLang="zh-CN" sz="2800" dirty="0"/>
          </a:p>
          <a:p>
            <a:pPr marL="357505" indent="0" eaLnBrk="1" hangingPunct="1">
              <a:lnSpc>
                <a:spcPct val="150000"/>
              </a:lnSpc>
              <a:buNone/>
              <a:defRPr/>
            </a:pPr>
            <a:r>
              <a:rPr lang="zh-CN" altLang="en-US" sz="2800" dirty="0"/>
              <a:t>为实现项目目标而确定、记录并管理关系人的需要和需求的过程（项目文件、商业文件、协议等方式输入）</a:t>
            </a:r>
            <a:endParaRPr altLang="zh-CN" sz="2800" dirty="0"/>
          </a:p>
          <a:p>
            <a:pPr marL="357505" indent="0" eaLnBrk="1" hangingPunct="1">
              <a:lnSpc>
                <a:spcPct val="150000"/>
              </a:lnSpc>
              <a:defRPr/>
            </a:pPr>
            <a:r>
              <a:rPr altLang="zh-CN" sz="2800" dirty="0"/>
              <a:t>范围规划</a:t>
            </a:r>
            <a:endParaRPr lang="en-US" altLang="zh-CN" sz="2800" dirty="0"/>
          </a:p>
          <a:p>
            <a:pPr marL="357505" indent="0" eaLnBrk="1" hangingPunct="1">
              <a:lnSpc>
                <a:spcPct val="150000"/>
              </a:lnSpc>
              <a:buNone/>
              <a:defRPr/>
            </a:pPr>
            <a:r>
              <a:rPr lang="zh-CN" altLang="en-US" sz="2800" dirty="0"/>
              <a:t>制订项目范围管理计划。记载如何定义、确定和控制项目范围管理的过程。</a:t>
            </a:r>
            <a:endParaRPr altLang="zh-CN" sz="2800" dirty="0"/>
          </a:p>
          <a:p>
            <a:pPr marL="357505" indent="0" eaLnBrk="1" hangingPunct="1">
              <a:lnSpc>
                <a:spcPct val="150000"/>
              </a:lnSpc>
              <a:defRPr/>
            </a:pPr>
            <a:r>
              <a:rPr altLang="zh-CN" sz="2800" dirty="0"/>
              <a:t>范围定义</a:t>
            </a:r>
            <a:endParaRPr lang="en-US" altLang="zh-CN" sz="2800" dirty="0"/>
          </a:p>
          <a:p>
            <a:pPr marL="357505" indent="0" eaLnBrk="1" hangingPunct="1">
              <a:lnSpc>
                <a:spcPct val="150000"/>
              </a:lnSpc>
              <a:buNone/>
              <a:defRPr/>
            </a:pPr>
            <a:r>
              <a:rPr lang="zh-CN" altLang="en-US" sz="2800" dirty="0"/>
              <a:t>详细描述项目和产品的过程。</a:t>
            </a:r>
            <a:endParaRPr altLang="zh-CN" sz="2800" dirty="0"/>
          </a:p>
          <a:p>
            <a:pPr marL="357505" indent="0" eaLnBrk="1" hangingPunct="1">
              <a:lnSpc>
                <a:spcPct val="150000"/>
              </a:lnSpc>
              <a:defRPr/>
            </a:pPr>
            <a:r>
              <a:rPr altLang="zh-CN" sz="2800" dirty="0"/>
              <a:t>创建</a:t>
            </a:r>
            <a:r>
              <a:rPr lang="en-US" altLang="zh-CN" sz="2800" dirty="0"/>
              <a:t>WBS</a:t>
            </a:r>
          </a:p>
          <a:p>
            <a:pPr marL="357505" indent="0" eaLnBrk="1" hangingPunct="1">
              <a:lnSpc>
                <a:spcPct val="150000"/>
              </a:lnSpc>
              <a:buNone/>
              <a:defRPr/>
            </a:pPr>
            <a:r>
              <a:rPr lang="zh-CN" altLang="en-US" sz="2800" dirty="0"/>
              <a:t>将项目可交付成果与项目工作划分为较小和更易管理组成部分的过程。</a:t>
            </a:r>
            <a:endParaRPr altLang="zh-CN" sz="2800" dirty="0"/>
          </a:p>
          <a:p>
            <a:pPr marL="357505" indent="0" eaLnBrk="1" hangingPunct="1">
              <a:lnSpc>
                <a:spcPct val="150000"/>
              </a:lnSpc>
              <a:defRPr/>
            </a:pPr>
            <a:r>
              <a:rPr altLang="zh-CN" sz="2800" dirty="0"/>
              <a:t>范围确认</a:t>
            </a:r>
            <a:endParaRPr lang="en-US" altLang="zh-CN" sz="2800" dirty="0"/>
          </a:p>
          <a:p>
            <a:pPr marL="357505" indent="0" eaLnBrk="1" hangingPunct="1">
              <a:lnSpc>
                <a:spcPct val="150000"/>
              </a:lnSpc>
              <a:buNone/>
              <a:defRPr/>
            </a:pPr>
            <a:r>
              <a:rPr lang="zh-CN" altLang="en-US" sz="2800" dirty="0"/>
              <a:t>正式验收已经完成的项目可交付成果的过程。</a:t>
            </a:r>
            <a:endParaRPr altLang="zh-CN" sz="2800" dirty="0"/>
          </a:p>
          <a:p>
            <a:pPr marL="357505" indent="0" eaLnBrk="1" hangingPunct="1">
              <a:lnSpc>
                <a:spcPct val="150000"/>
              </a:lnSpc>
              <a:defRPr/>
            </a:pPr>
            <a:r>
              <a:rPr altLang="zh-CN" sz="2800" dirty="0"/>
              <a:t>范围控制</a:t>
            </a:r>
            <a:endParaRPr lang="en-US" altLang="zh-CN" sz="2800" dirty="0"/>
          </a:p>
          <a:p>
            <a:pPr marL="357505" indent="0" eaLnBrk="1" hangingPunct="1">
              <a:lnSpc>
                <a:spcPct val="150000"/>
              </a:lnSpc>
              <a:buNone/>
              <a:defRPr/>
            </a:pPr>
            <a:r>
              <a:rPr lang="zh-CN" altLang="en-US" sz="2800" dirty="0"/>
              <a:t>监督项目和产品的范围状态，控制项目范围的变更的过程。</a:t>
            </a:r>
            <a:endParaRPr altLang="zh-CN" sz="2800" dirty="0"/>
          </a:p>
        </p:txBody>
      </p:sp>
      <p:sp>
        <p:nvSpPr>
          <p:cNvPr id="16896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2CDF93C6-9E90-4E38-9475-D1964A55BC41}"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19</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p:cNvSpPr>
          <p:nvPr>
            <p:ph type="title" idx="4294967295"/>
          </p:nvPr>
        </p:nvSpPr>
        <p:spPr>
          <a:xfrm>
            <a:off x="194593" y="773832"/>
            <a:ext cx="8229600" cy="1143000"/>
          </a:xfrm>
        </p:spPr>
        <p:txBody>
          <a:bodyPr/>
          <a:lstStyle/>
          <a:p>
            <a:r>
              <a:rPr lang="zh-CN" altLang="en-US" sz="3200" b="1" dirty="0"/>
              <a:t>小故事</a:t>
            </a:r>
          </a:p>
        </p:txBody>
      </p:sp>
      <p:sp>
        <p:nvSpPr>
          <p:cNvPr id="156675" name="Rectangle 3"/>
          <p:cNvSpPr>
            <a:spLocks noGrp="1"/>
          </p:cNvSpPr>
          <p:nvPr>
            <p:ph type="body" sz="half" idx="4294967295"/>
          </p:nvPr>
        </p:nvSpPr>
        <p:spPr>
          <a:xfrm>
            <a:off x="-324544" y="1772816"/>
            <a:ext cx="7437041" cy="1612900"/>
          </a:xfrm>
        </p:spPr>
        <p:txBody>
          <a:bodyPr/>
          <a:lstStyle/>
          <a:p>
            <a:pPr>
              <a:spcBef>
                <a:spcPct val="10000"/>
              </a:spcBef>
              <a:spcAft>
                <a:spcPct val="10000"/>
              </a:spcAft>
              <a:buFont typeface="Arial" charset="0"/>
              <a:buNone/>
            </a:pPr>
            <a:r>
              <a:rPr lang="zh-CN" altLang="en-US" sz="2400" b="1" dirty="0"/>
              <a:t>              韩昭侯</a:t>
            </a:r>
            <a:r>
              <a:rPr lang="en-US" altLang="zh-CN" sz="2400" b="1" dirty="0"/>
              <a:t>——</a:t>
            </a:r>
            <a:r>
              <a:rPr lang="zh-CN" altLang="en-US" sz="2400" b="1" dirty="0"/>
              <a:t>韩武（？－前</a:t>
            </a:r>
            <a:r>
              <a:rPr lang="en-US" altLang="zh-CN" sz="2400" b="1" dirty="0"/>
              <a:t>333</a:t>
            </a:r>
            <a:r>
              <a:rPr lang="zh-CN" altLang="en-US" sz="2400" b="1" dirty="0"/>
              <a:t>年），姬姓韩氏，韩懿侯之子，战国时期韩国第</a:t>
            </a:r>
            <a:r>
              <a:rPr lang="en-US" altLang="zh-CN" sz="2400" b="1" dirty="0"/>
              <a:t>6</a:t>
            </a:r>
            <a:r>
              <a:rPr lang="zh-CN" altLang="en-US" sz="2400" b="1" dirty="0"/>
              <a:t>位国君。在位之时韩国国力达鼎盛。韩昭侯前期，韩国政治混乱，法律、政令前后不一，群臣吏民无所适从。公元前</a:t>
            </a:r>
            <a:r>
              <a:rPr lang="en-US" altLang="zh-CN" sz="2400" b="1" dirty="0"/>
              <a:t>355</a:t>
            </a:r>
            <a:r>
              <a:rPr lang="zh-CN" altLang="en-US" sz="2400" b="1" dirty="0"/>
              <a:t>年，韩昭侯实行改革。他用法家的申不害为相（申不害变法），内政修明，国成小康之治，推行中央集权的君主专制体制，主张以“术”治国。</a:t>
            </a:r>
            <a:endParaRPr lang="en-US" altLang="zh-CN" sz="2400" b="1" dirty="0"/>
          </a:p>
          <a:p>
            <a:pPr>
              <a:spcBef>
                <a:spcPct val="10000"/>
              </a:spcBef>
              <a:spcAft>
                <a:spcPct val="10000"/>
              </a:spcAft>
              <a:buFont typeface="Arial" charset="0"/>
              <a:buNone/>
            </a:pPr>
            <a:r>
              <a:rPr lang="zh-CN" altLang="en-US" sz="2400" b="1" dirty="0"/>
              <a:t>              有一次，因韩昭侯饮酒过量，不知不觉便醉卧在床上，酣睡半晌都不曾清醒。他手下的官吏典冠担心君王着凉，便找掌管衣物的典衣要了一件衣服，盖在韩昭候身上</a:t>
            </a:r>
            <a:r>
              <a:rPr lang="en-US" altLang="zh-CN" sz="2400" b="1" dirty="0"/>
              <a:t>……</a:t>
            </a:r>
            <a:endParaRPr lang="zh-CN" altLang="en-US" sz="2400" b="1" dirty="0"/>
          </a:p>
          <a:p>
            <a:pPr>
              <a:spcBef>
                <a:spcPct val="10000"/>
              </a:spcBef>
              <a:spcAft>
                <a:spcPct val="10000"/>
              </a:spcAft>
              <a:buFont typeface="Arial" charset="0"/>
              <a:buNone/>
            </a:pPr>
            <a:r>
              <a:rPr lang="zh-CN" altLang="en-US" sz="2400" b="1" dirty="0"/>
              <a:t>    </a:t>
            </a:r>
          </a:p>
        </p:txBody>
      </p:sp>
      <p:graphicFrame>
        <p:nvGraphicFramePr>
          <p:cNvPr id="156676" name="Object 4">
            <a:hlinkClick r:id="" action="ppaction://ole?verb=0"/>
          </p:cNvPr>
          <p:cNvGraphicFramePr>
            <a:graphicFrameLocks noGrp="1" noChangeAspect="1"/>
          </p:cNvGraphicFramePr>
          <p:nvPr>
            <p:ph sz="half" idx="4294967295"/>
            <p:extLst>
              <p:ext uri="{D42A27DB-BD31-4B8C-83A1-F6EECF244321}">
                <p14:modId xmlns:p14="http://schemas.microsoft.com/office/powerpoint/2010/main" val="1523354439"/>
              </p:ext>
            </p:extLst>
          </p:nvPr>
        </p:nvGraphicFramePr>
        <p:xfrm>
          <a:off x="7884368" y="5373216"/>
          <a:ext cx="790575" cy="592138"/>
        </p:xfrm>
        <a:graphic>
          <a:graphicData uri="http://schemas.openxmlformats.org/presentationml/2006/ole">
            <mc:AlternateContent xmlns:mc="http://schemas.openxmlformats.org/markup-compatibility/2006">
              <mc:Choice xmlns:v="urn:schemas-microsoft-com:vml" Requires="v">
                <p:oleObj name="Presentation" r:id="rId2" imgW="564179" imgH="422271" progId="PowerPoint.Show.8">
                  <p:embed/>
                </p:oleObj>
              </mc:Choice>
              <mc:Fallback>
                <p:oleObj name="Presentation" r:id="rId2" imgW="564179" imgH="422271" progId="PowerPoint.Show.8">
                  <p:embed/>
                  <p:pic>
                    <p:nvPicPr>
                      <p:cNvPr id="0" name="Object 4"/>
                      <p:cNvPicPr>
                        <a:picLocks noChangeAspect="1" noChangeArrowheads="1"/>
                      </p:cNvPicPr>
                      <p:nvPr/>
                    </p:nvPicPr>
                    <p:blipFill>
                      <a:blip r:embed="rId3"/>
                      <a:srcRect/>
                      <a:stretch>
                        <a:fillRect/>
                      </a:stretch>
                    </p:blipFill>
                    <p:spPr bwMode="auto">
                      <a:xfrm>
                        <a:off x="7884368" y="5373216"/>
                        <a:ext cx="790575"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6E3DDA5C-CEEF-E26C-CF7C-5BA95CE215AE}"/>
              </a:ext>
            </a:extLst>
          </p:cNvPr>
          <p:cNvPicPr>
            <a:picLocks noChangeAspect="1"/>
          </p:cNvPicPr>
          <p:nvPr/>
        </p:nvPicPr>
        <p:blipFill>
          <a:blip r:embed="rId4"/>
          <a:stretch>
            <a:fillRect/>
          </a:stretch>
        </p:blipFill>
        <p:spPr>
          <a:xfrm>
            <a:off x="7106158" y="2132856"/>
            <a:ext cx="2019718" cy="2909912"/>
          </a:xfrm>
          <a:prstGeom prst="rect">
            <a:avLst/>
          </a:prstGeom>
        </p:spPr>
      </p:pic>
    </p:spTree>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2"/>
          <p:cNvSpPr>
            <a:spLocks noGrp="1" noChangeArrowheads="1"/>
          </p:cNvSpPr>
          <p:nvPr>
            <p:ph type="title"/>
          </p:nvPr>
        </p:nvSpPr>
        <p:spPr>
          <a:xfrm>
            <a:off x="190558" y="548680"/>
            <a:ext cx="8291513" cy="701675"/>
          </a:xfrm>
        </p:spPr>
        <p:txBody>
          <a:bodyPr anchor="ctr"/>
          <a:lstStyle/>
          <a:p>
            <a:pPr marL="342900" indent="-342900" eaLnBrk="1" hangingPunct="1">
              <a:lnSpc>
                <a:spcPct val="120000"/>
              </a:lnSpc>
            </a:pPr>
            <a:r>
              <a:rPr lang="zh-CN" altLang="en-US" dirty="0"/>
              <a:t>二、</a:t>
            </a:r>
            <a:r>
              <a:rPr lang="zh-CN" altLang="zh-CN" dirty="0"/>
              <a:t>项目范围管理的主要程序</a:t>
            </a:r>
            <a:endParaRPr lang="zh-CN" altLang="en-US" dirty="0"/>
          </a:p>
        </p:txBody>
      </p:sp>
      <p:sp>
        <p:nvSpPr>
          <p:cNvPr id="16896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2CDF93C6-9E90-4E38-9475-D1964A55BC41}"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20</a:t>
            </a:fld>
            <a:endParaRPr lang="zh-CN" altLang="en-US" sz="1500">
              <a:solidFill>
                <a:srgbClr val="000000"/>
              </a:solidFill>
              <a:latin typeface="华文楷体" pitchFamily="2" charset="-122"/>
              <a:ea typeface="华文楷体" pitchFamily="2" charset="-122"/>
            </a:endParaRPr>
          </a:p>
        </p:txBody>
      </p:sp>
      <p:pic>
        <p:nvPicPr>
          <p:cNvPr id="5" name="图片 4">
            <a:extLst>
              <a:ext uri="{FF2B5EF4-FFF2-40B4-BE49-F238E27FC236}">
                <a16:creationId xmlns:a16="http://schemas.microsoft.com/office/drawing/2014/main" id="{74B62B95-07BD-9680-F601-8D6B1E8AC1F2}"/>
              </a:ext>
            </a:extLst>
          </p:cNvPr>
          <p:cNvPicPr>
            <a:picLocks noChangeAspect="1"/>
          </p:cNvPicPr>
          <p:nvPr/>
        </p:nvPicPr>
        <p:blipFill>
          <a:blip r:embed="rId3"/>
          <a:stretch>
            <a:fillRect/>
          </a:stretch>
        </p:blipFill>
        <p:spPr>
          <a:xfrm>
            <a:off x="1187624" y="1172894"/>
            <a:ext cx="6336704" cy="5828100"/>
          </a:xfrm>
          <a:prstGeom prst="rect">
            <a:avLst/>
          </a:prstGeom>
        </p:spPr>
      </p:pic>
    </p:spTree>
    <p:custDataLst>
      <p:tags r:id="rId1"/>
    </p:custDataLst>
    <p:extLst>
      <p:ext uri="{BB962C8B-B14F-4D97-AF65-F5344CB8AC3E}">
        <p14:creationId xmlns:p14="http://schemas.microsoft.com/office/powerpoint/2010/main" val="17288880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7CE982D-5915-C15F-CC57-1F4F85A9378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进行项目范围定义时，常用的工具是</a:t>
            </a:r>
          </a:p>
        </p:txBody>
      </p:sp>
      <p:sp>
        <p:nvSpPr>
          <p:cNvPr id="7" name="文本框 6">
            <a:extLst>
              <a:ext uri="{FF2B5EF4-FFF2-40B4-BE49-F238E27FC236}">
                <a16:creationId xmlns:a16="http://schemas.microsoft.com/office/drawing/2014/main" id="{6A53641E-A88D-FC09-2BF4-50425C24A3F7}"/>
              </a:ext>
            </a:extLst>
          </p:cNvPr>
          <p:cNvSpPr txBox="1"/>
          <p:nvPr>
            <p:custDataLst>
              <p:tags r:id="rId3"/>
            </p:custDataLst>
          </p:nvPr>
        </p:nvSpPr>
        <p:spPr>
          <a:xfrm>
            <a:off x="1828800" y="2786063"/>
            <a:ext cx="6400800" cy="642938"/>
          </a:xfrm>
          <a:prstGeom prst="rect">
            <a:avLst/>
          </a:prstGeom>
          <a:noFill/>
        </p:spPr>
        <p:txBody>
          <a:bodyPr vert="horz" wrap="none" rtlCol="0" anchor="ctr" anchorCtr="0">
            <a:noAutofit/>
          </a:bodyPr>
          <a:lstStyle/>
          <a:p>
            <a:pPr>
              <a:lnSpc>
                <a:spcPct val="13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WBS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3F88E01-56FA-DCC2-B3F3-F13DCAE5C1D6}"/>
              </a:ext>
            </a:extLst>
          </p:cNvPr>
          <p:cNvSpPr txBox="1"/>
          <p:nvPr>
            <p:custDataLst>
              <p:tags r:id="rId4"/>
            </p:custDataLst>
          </p:nvPr>
        </p:nvSpPr>
        <p:spPr>
          <a:xfrm>
            <a:off x="1828800" y="3643313"/>
            <a:ext cx="6400800" cy="642938"/>
          </a:xfrm>
          <a:prstGeom prst="rect">
            <a:avLst/>
          </a:prstGeom>
          <a:noFill/>
        </p:spPr>
        <p:txBody>
          <a:bodyPr vert="horz" wrap="non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需求分析法</a:t>
            </a:r>
          </a:p>
        </p:txBody>
      </p:sp>
      <p:sp>
        <p:nvSpPr>
          <p:cNvPr id="9" name="文本框 8">
            <a:extLst>
              <a:ext uri="{FF2B5EF4-FFF2-40B4-BE49-F238E27FC236}">
                <a16:creationId xmlns:a16="http://schemas.microsoft.com/office/drawing/2014/main" id="{FE7052CF-33EE-4449-AB2F-F70767FA9A9C}"/>
              </a:ext>
            </a:extLst>
          </p:cNvPr>
          <p:cNvSpPr txBox="1"/>
          <p:nvPr>
            <p:custDataLst>
              <p:tags r:id="rId5"/>
            </p:custDataLst>
          </p:nvPr>
        </p:nvSpPr>
        <p:spPr>
          <a:xfrm>
            <a:off x="1828800" y="4500563"/>
            <a:ext cx="6400800" cy="642938"/>
          </a:xfrm>
          <a:prstGeom prst="rect">
            <a:avLst/>
          </a:prstGeom>
          <a:noFill/>
        </p:spPr>
        <p:txBody>
          <a:bodyPr vert="horz" wrap="non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甘特图</a:t>
            </a:r>
          </a:p>
        </p:txBody>
      </p:sp>
      <p:sp>
        <p:nvSpPr>
          <p:cNvPr id="10" name="文本框 9">
            <a:extLst>
              <a:ext uri="{FF2B5EF4-FFF2-40B4-BE49-F238E27FC236}">
                <a16:creationId xmlns:a16="http://schemas.microsoft.com/office/drawing/2014/main" id="{48719C2F-4454-8694-8A9F-F9FD65BD2953}"/>
              </a:ext>
            </a:extLst>
          </p:cNvPr>
          <p:cNvSpPr txBox="1"/>
          <p:nvPr>
            <p:custDataLst>
              <p:tags r:id="rId6"/>
            </p:custDataLst>
          </p:nvPr>
        </p:nvSpPr>
        <p:spPr>
          <a:xfrm>
            <a:off x="1828800" y="5357813"/>
            <a:ext cx="6400800" cy="642938"/>
          </a:xfrm>
          <a:prstGeom prst="rect">
            <a:avLst/>
          </a:prstGeom>
          <a:noFill/>
        </p:spPr>
        <p:txBody>
          <a:bodyPr vert="horz" wrap="non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关键路径法</a:t>
            </a:r>
          </a:p>
        </p:txBody>
      </p:sp>
      <p:sp>
        <p:nvSpPr>
          <p:cNvPr id="11" name="椭圆 10">
            <a:extLst>
              <a:ext uri="{FF2B5EF4-FFF2-40B4-BE49-F238E27FC236}">
                <a16:creationId xmlns:a16="http://schemas.microsoft.com/office/drawing/2014/main" id="{E5A930E8-157C-E08A-BAF4-D3630440281C}"/>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A4DFED4F-25D6-7D05-34C7-BD39E1EC6905}"/>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48A1F85D-888C-2967-0A5E-C2D3728339F5}"/>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21E9CD36-A355-61B7-AC4F-12AE1A75106E}"/>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4835FAB-C29E-0BDD-F069-EE2A69084C55}"/>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4C6C9C8F-E5E7-33C2-1BA5-710C2A34574E}"/>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89B60B31-C809-F5D3-DA75-70040904E8E3}"/>
                </a:ext>
              </a:extLst>
            </p:cNvPr>
            <p:cNvSpPr/>
            <p:nvPr>
              <p:custDataLst>
                <p:tags r:id="rId14"/>
              </p:custDataLst>
            </p:nvPr>
          </p:nvSpPr>
          <p:spPr>
            <a:xfrm>
              <a:off x="0" y="0"/>
              <a:ext cx="9144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1F80E3E5-9819-B0BA-4A6C-DEB4910506AA}"/>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8760E88-8E90-291A-50EB-E6B0B1C7DBB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nSpc>
                  <a:spcPct val="130000"/>
                </a:lnSpc>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4A3DBA2B-E94B-6036-7D3F-835451A11BF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nSpc>
                  <a:spcPct val="130000"/>
                </a:lnSpc>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DF382CBA-C830-9C3A-E2C4-6B6D522F9C2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883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356100" y="3236913"/>
            <a:ext cx="4360863" cy="1314450"/>
          </a:xfrm>
        </p:spPr>
        <p:txBody>
          <a:bodyPr anchor="ctr">
            <a:normAutofit fontScale="90000"/>
          </a:bodyPr>
          <a:lstStyle/>
          <a:p>
            <a:pPr eaLnBrk="1" hangingPunct="1">
              <a:defRPr/>
            </a:pPr>
            <a:r>
              <a:rPr lang="zh-CN" altLang="en-US" sz="3900"/>
              <a:t>第二节 </a:t>
            </a:r>
            <a:br>
              <a:rPr lang="zh-CN" altLang="en-US" sz="3900"/>
            </a:br>
            <a:br>
              <a:rPr lang="zh-CN" altLang="en-US" sz="3900"/>
            </a:br>
            <a:r>
              <a:rPr lang="zh-CN" altLang="zh-CN" sz="3600"/>
              <a:t>项目需求收集</a:t>
            </a:r>
          </a:p>
        </p:txBody>
      </p:sp>
      <p:sp>
        <p:nvSpPr>
          <p:cNvPr id="169987"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6998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F1AD1CA3-EA55-4AD7-A595-8C34E9F68155}"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22</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19100" y="808038"/>
            <a:ext cx="8291513" cy="701675"/>
          </a:xfrm>
        </p:spPr>
        <p:txBody>
          <a:bodyPr anchor="ctr"/>
          <a:lstStyle/>
          <a:p>
            <a:pPr eaLnBrk="1" hangingPunct="1"/>
            <a:r>
              <a:rPr lang="en-US" altLang="zh-CN" dirty="0"/>
              <a:t>   1.</a:t>
            </a:r>
            <a:r>
              <a:rPr lang="zh-CN" altLang="zh-CN" dirty="0"/>
              <a:t>项目需求</a:t>
            </a:r>
          </a:p>
        </p:txBody>
      </p:sp>
      <p:sp>
        <p:nvSpPr>
          <p:cNvPr id="18434" name="Rectangle 6"/>
          <p:cNvSpPr>
            <a:spLocks noGrp="1" noChangeArrowheads="1"/>
          </p:cNvSpPr>
          <p:nvPr>
            <p:ph idx="1"/>
          </p:nvPr>
        </p:nvSpPr>
        <p:spPr>
          <a:xfrm>
            <a:off x="827584" y="1412776"/>
            <a:ext cx="7057528" cy="4344317"/>
          </a:xfrm>
          <a:solidFill>
            <a:schemeClr val="accent3">
              <a:lumMod val="20000"/>
              <a:lumOff val="80000"/>
            </a:schemeClr>
          </a:solidFill>
        </p:spPr>
        <p:txBody>
          <a:bodyPr>
            <a:normAutofit lnSpcReduction="10000"/>
          </a:bodyPr>
          <a:lstStyle/>
          <a:p>
            <a:pPr marL="357505" indent="-357505" eaLnBrk="1" hangingPunct="1">
              <a:buFont typeface="Wingdings 2" pitchFamily="18" charset="2"/>
              <a:buNone/>
              <a:defRPr/>
            </a:pPr>
            <a:r>
              <a:rPr lang="zh-CN" altLang="en-US" sz="2800" b="1" dirty="0">
                <a:solidFill>
                  <a:srgbClr val="657B3E"/>
                </a:solidFill>
              </a:rPr>
              <a:t>      </a:t>
            </a:r>
            <a:r>
              <a:rPr lang="zh-CN" altLang="en-US" sz="2800" b="1" dirty="0">
                <a:solidFill>
                  <a:schemeClr val="tx1">
                    <a:lumMod val="50000"/>
                  </a:schemeClr>
                </a:solidFill>
              </a:rPr>
              <a:t>需求是根据特定协议或者其他强制性规范，项目必须满足的条件或者能力，或者产品、服务或成果必须具备的条件或能力。</a:t>
            </a:r>
            <a:endParaRPr lang="en-US" altLang="zh-CN" sz="2800" b="1" dirty="0">
              <a:solidFill>
                <a:schemeClr val="tx1">
                  <a:lumMod val="50000"/>
                </a:schemeClr>
              </a:solidFill>
            </a:endParaRPr>
          </a:p>
          <a:p>
            <a:pPr marL="357505" indent="-357505" eaLnBrk="1" hangingPunct="1">
              <a:buFont typeface="Wingdings 2" pitchFamily="18" charset="2"/>
              <a:buNone/>
              <a:defRPr/>
            </a:pPr>
            <a:r>
              <a:rPr lang="zh-CN" altLang="en-US" sz="2800" b="1" dirty="0">
                <a:solidFill>
                  <a:schemeClr val="tx1">
                    <a:lumMod val="50000"/>
                  </a:schemeClr>
                </a:solidFill>
              </a:rPr>
              <a:t>      需求是</a:t>
            </a:r>
            <a:r>
              <a:rPr lang="en-US" altLang="zh-CN" sz="2800" b="1" dirty="0">
                <a:solidFill>
                  <a:schemeClr val="tx1">
                    <a:lumMod val="50000"/>
                  </a:schemeClr>
                </a:solidFill>
              </a:rPr>
              <a:t>WBS</a:t>
            </a:r>
            <a:r>
              <a:rPr lang="zh-CN" altLang="en-US" sz="2800" b="1" dirty="0">
                <a:solidFill>
                  <a:schemeClr val="tx1">
                    <a:lumMod val="50000"/>
                  </a:schemeClr>
                </a:solidFill>
              </a:rPr>
              <a:t>的基础，同时也是成本、进度和质量规划的基础，有时候也是采购的基础。</a:t>
            </a:r>
            <a:endParaRPr lang="en-US" altLang="zh-CN" sz="2800" b="1" dirty="0">
              <a:solidFill>
                <a:schemeClr val="tx1">
                  <a:lumMod val="50000"/>
                </a:schemeClr>
              </a:solidFill>
            </a:endParaRPr>
          </a:p>
          <a:p>
            <a:pPr marL="357505" indent="-357505" eaLnBrk="1" hangingPunct="1">
              <a:buFont typeface="Wingdings 2" pitchFamily="18" charset="2"/>
              <a:buNone/>
              <a:defRPr/>
            </a:pPr>
            <a:r>
              <a:rPr lang="zh-CN" altLang="en-US" sz="2800" b="1" dirty="0">
                <a:solidFill>
                  <a:schemeClr val="tx1">
                    <a:lumMod val="50000"/>
                  </a:schemeClr>
                </a:solidFill>
              </a:rPr>
              <a:t>      项目需求是为实现项目目标而确定、记录并管理关系人的需要和需求的过程（项目文件、商业文件、协议等方式输入）。</a:t>
            </a:r>
          </a:p>
          <a:p>
            <a:pPr marL="357505" indent="-357505" eaLnBrk="1" hangingPunct="1">
              <a:buFont typeface="Wingdings 2" pitchFamily="18" charset="2"/>
              <a:buNone/>
              <a:defRPr/>
            </a:pPr>
            <a:endParaRPr lang="en-US" altLang="zh-CN" sz="2800" b="1" dirty="0">
              <a:solidFill>
                <a:srgbClr val="657B3E"/>
              </a:solidFill>
            </a:endParaRPr>
          </a:p>
          <a:p>
            <a:pPr marL="357505" indent="-357505" eaLnBrk="1" hangingPunct="1">
              <a:buFont typeface="Wingdings 2" pitchFamily="18" charset="2"/>
              <a:buNone/>
              <a:defRPr/>
            </a:pPr>
            <a:endParaRPr b="1" dirty="0">
              <a:solidFill>
                <a:srgbClr val="657B3E"/>
              </a:solidFill>
            </a:endParaRPr>
          </a:p>
        </p:txBody>
      </p:sp>
      <p:sp>
        <p:nvSpPr>
          <p:cNvPr id="17101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710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C431721B-F50F-4DB0-A54D-20C300728AC3}"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23</a:t>
            </a:fld>
            <a:endParaRPr lang="zh-CN" altLang="en-US" sz="1500">
              <a:solidFill>
                <a:srgbClr val="000000"/>
              </a:solidFill>
              <a:latin typeface="华文楷体" pitchFamily="2" charset="-122"/>
              <a:ea typeface="华文楷体" pitchFamily="2" charset="-122"/>
            </a:endParaRPr>
          </a:p>
        </p:txBody>
      </p:sp>
    </p:spTree>
    <p:custDataLst>
      <p:tags r:id="rId1"/>
    </p:custDataLst>
    <p:extLst>
      <p:ext uri="{BB962C8B-B14F-4D97-AF65-F5344CB8AC3E}">
        <p14:creationId xmlns:p14="http://schemas.microsoft.com/office/powerpoint/2010/main" val="94039757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19100" y="808038"/>
            <a:ext cx="8291513" cy="701675"/>
          </a:xfrm>
        </p:spPr>
        <p:txBody>
          <a:bodyPr anchor="ctr"/>
          <a:lstStyle/>
          <a:p>
            <a:pPr eaLnBrk="1" hangingPunct="1"/>
            <a:r>
              <a:rPr lang="en-US" altLang="zh-CN" dirty="0"/>
              <a:t>   1.2 </a:t>
            </a:r>
            <a:r>
              <a:rPr lang="zh-CN" altLang="zh-CN" dirty="0"/>
              <a:t>项目需求的种类</a:t>
            </a:r>
          </a:p>
        </p:txBody>
      </p:sp>
      <p:sp>
        <p:nvSpPr>
          <p:cNvPr id="18434" name="Rectangle 6"/>
          <p:cNvSpPr>
            <a:spLocks noGrp="1" noChangeArrowheads="1"/>
          </p:cNvSpPr>
          <p:nvPr>
            <p:ph idx="1"/>
          </p:nvPr>
        </p:nvSpPr>
        <p:spPr>
          <a:xfrm>
            <a:off x="1258888" y="1604963"/>
            <a:ext cx="5976937" cy="4129087"/>
          </a:xfrm>
          <a:solidFill>
            <a:schemeClr val="accent3">
              <a:lumMod val="20000"/>
              <a:lumOff val="80000"/>
            </a:schemeClr>
          </a:solidFill>
        </p:spPr>
        <p:txBody>
          <a:bodyPr/>
          <a:lstStyle/>
          <a:p>
            <a:pPr marL="357505" indent="-357505" eaLnBrk="1" hangingPunct="1">
              <a:defRPr/>
            </a:pPr>
            <a:r>
              <a:rPr altLang="zh-CN" sz="2800" dirty="0">
                <a:solidFill>
                  <a:srgbClr val="FF0000"/>
                </a:solidFill>
              </a:rPr>
              <a:t>业务需求</a:t>
            </a:r>
          </a:p>
          <a:p>
            <a:pPr marL="357505" indent="-357505" eaLnBrk="1" hangingPunct="1">
              <a:defRPr/>
            </a:pPr>
            <a:r>
              <a:rPr altLang="zh-CN" sz="2800" dirty="0">
                <a:solidFill>
                  <a:srgbClr val="FF0000"/>
                </a:solidFill>
              </a:rPr>
              <a:t>干系人需求</a:t>
            </a:r>
            <a:r>
              <a:rPr lang="zh-CN" altLang="en-US" sz="2800" dirty="0">
                <a:solidFill>
                  <a:srgbClr val="FF0000"/>
                </a:solidFill>
              </a:rPr>
              <a:t>（用户需求）</a:t>
            </a:r>
            <a:endParaRPr altLang="zh-CN" sz="2800" dirty="0">
              <a:solidFill>
                <a:srgbClr val="FF0000"/>
              </a:solidFill>
            </a:endParaRPr>
          </a:p>
          <a:p>
            <a:pPr marL="357505" indent="-357505" eaLnBrk="1" hangingPunct="1">
              <a:defRPr/>
            </a:pPr>
            <a:r>
              <a:rPr altLang="zh-CN" sz="2800" dirty="0"/>
              <a:t>解决方案需求</a:t>
            </a:r>
          </a:p>
          <a:p>
            <a:pPr marL="0" indent="0" eaLnBrk="1" hangingPunct="1">
              <a:buNone/>
              <a:defRPr/>
            </a:pPr>
            <a:r>
              <a:rPr lang="en-US" altLang="zh-CN" sz="2800" dirty="0">
                <a:solidFill>
                  <a:srgbClr val="FF0000"/>
                </a:solidFill>
              </a:rPr>
              <a:t>     </a:t>
            </a:r>
            <a:r>
              <a:rPr altLang="zh-CN" sz="2800" dirty="0">
                <a:solidFill>
                  <a:srgbClr val="FF0000"/>
                </a:solidFill>
              </a:rPr>
              <a:t>功能需求</a:t>
            </a:r>
          </a:p>
          <a:p>
            <a:pPr marL="0" indent="0" eaLnBrk="1" hangingPunct="1">
              <a:buNone/>
              <a:defRPr/>
            </a:pPr>
            <a:r>
              <a:rPr lang="en-US" altLang="zh-CN" sz="2800" dirty="0"/>
              <a:t>     </a:t>
            </a:r>
            <a:r>
              <a:rPr altLang="zh-CN" sz="2800" dirty="0"/>
              <a:t>非功能需求</a:t>
            </a:r>
          </a:p>
          <a:p>
            <a:pPr marL="357505" indent="-357505" eaLnBrk="1" hangingPunct="1">
              <a:defRPr/>
            </a:pPr>
            <a:r>
              <a:rPr altLang="zh-CN" sz="2800" dirty="0"/>
              <a:t>过渡需求</a:t>
            </a:r>
            <a:endParaRPr lang="en-US" altLang="zh-CN" sz="2800" dirty="0"/>
          </a:p>
          <a:p>
            <a:pPr marL="357505" indent="-357505" eaLnBrk="1" hangingPunct="1">
              <a:defRPr/>
            </a:pPr>
            <a:r>
              <a:rPr sz="2800" dirty="0"/>
              <a:t>项目需求</a:t>
            </a:r>
            <a:endParaRPr altLang="zh-CN" sz="2800" dirty="0"/>
          </a:p>
          <a:p>
            <a:pPr marL="357505" indent="-357505" eaLnBrk="1" hangingPunct="1">
              <a:defRPr/>
            </a:pPr>
            <a:r>
              <a:rPr altLang="zh-CN" sz="2800" dirty="0"/>
              <a:t>质量需求</a:t>
            </a:r>
          </a:p>
          <a:p>
            <a:pPr marL="357505" indent="-357505" eaLnBrk="1" hangingPunct="1">
              <a:buFont typeface="Wingdings 2" pitchFamily="18" charset="2"/>
              <a:buNone/>
              <a:defRPr/>
            </a:pPr>
            <a:endParaRPr b="1" dirty="0">
              <a:solidFill>
                <a:srgbClr val="657B3E"/>
              </a:solidFill>
            </a:endParaRPr>
          </a:p>
        </p:txBody>
      </p:sp>
      <p:sp>
        <p:nvSpPr>
          <p:cNvPr id="17101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710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C431721B-F50F-4DB0-A54D-20C300728AC3}"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24</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b="0" dirty="0"/>
              <a:t>“用户自助寄件”案例</a:t>
            </a:r>
            <a:endParaRPr lang="zh-CN" altLang="en-US" dirty="0"/>
          </a:p>
        </p:txBody>
      </p:sp>
      <p:sp>
        <p:nvSpPr>
          <p:cNvPr id="3" name="内容占位符 2"/>
          <p:cNvSpPr>
            <a:spLocks noGrp="1"/>
          </p:cNvSpPr>
          <p:nvPr>
            <p:ph idx="1"/>
          </p:nvPr>
        </p:nvSpPr>
        <p:spPr/>
        <p:txBody>
          <a:bodyPr/>
          <a:lstStyle/>
          <a:p>
            <a:endParaRPr lang="zh-CN" altLang="en-US"/>
          </a:p>
        </p:txBody>
      </p:sp>
      <p:pic>
        <p:nvPicPr>
          <p:cNvPr id="374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772816"/>
            <a:ext cx="8313737"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301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115616" y="3501009"/>
            <a:ext cx="7920880" cy="2952328"/>
          </a:xfrm>
        </p:spPr>
        <p:txBody>
          <a:bodyPr>
            <a:normAutofit/>
          </a:bodyPr>
          <a:lstStyle/>
          <a:p>
            <a:r>
              <a:rPr lang="zh-CN" altLang="en-US" b="1" dirty="0"/>
              <a:t>业务需求</a:t>
            </a:r>
            <a:r>
              <a:rPr lang="en-US" altLang="zh-CN" dirty="0"/>
              <a:t>———</a:t>
            </a:r>
            <a:r>
              <a:rPr lang="zh-CN" altLang="en-US" dirty="0"/>
              <a:t>对应的是组织，实质就是业务的建设方；你也可以类比房地产市场的开发商；</a:t>
            </a:r>
          </a:p>
          <a:p>
            <a:r>
              <a:rPr lang="zh-CN" altLang="en-US" b="1" dirty="0"/>
              <a:t>用户需求</a:t>
            </a:r>
            <a:r>
              <a:rPr lang="en-US" altLang="zh-CN" dirty="0"/>
              <a:t>———</a:t>
            </a:r>
            <a:r>
              <a:rPr lang="zh-CN" altLang="en-US" dirty="0"/>
              <a:t>对应的是使用产品的用户；你也可以类比买房的人；</a:t>
            </a:r>
          </a:p>
          <a:p>
            <a:r>
              <a:rPr lang="zh-CN" altLang="en-US" b="1" dirty="0"/>
              <a:t>功能需求</a:t>
            </a:r>
            <a:r>
              <a:rPr lang="en-US" altLang="zh-CN" dirty="0"/>
              <a:t>———</a:t>
            </a:r>
            <a:r>
              <a:rPr lang="zh-CN" altLang="en-US" dirty="0"/>
              <a:t>对应的是产品，即产品要具备怎样的功能，才能满足相应的业务需求和用户需求；可以类比房子本身。</a:t>
            </a:r>
          </a:p>
          <a:p>
            <a:endParaRPr lang="zh-CN" altLang="en-US" dirty="0"/>
          </a:p>
        </p:txBody>
      </p:sp>
      <p:pic>
        <p:nvPicPr>
          <p:cNvPr id="37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20688"/>
            <a:ext cx="6704013"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20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案例：用户自助寄件的需求</a:t>
            </a:r>
          </a:p>
        </p:txBody>
      </p:sp>
      <p:sp>
        <p:nvSpPr>
          <p:cNvPr id="3" name="内容占位符 2"/>
          <p:cNvSpPr>
            <a:spLocks noGrp="1"/>
          </p:cNvSpPr>
          <p:nvPr>
            <p:ph idx="1"/>
          </p:nvPr>
        </p:nvSpPr>
        <p:spPr/>
        <p:txBody>
          <a:bodyPr>
            <a:normAutofit/>
          </a:bodyPr>
          <a:lstStyle/>
          <a:p>
            <a:r>
              <a:rPr lang="zh-CN" altLang="en-US" sz="2800" dirty="0"/>
              <a:t>业务建设方：某快递公司</a:t>
            </a:r>
          </a:p>
          <a:p>
            <a:r>
              <a:rPr lang="zh-CN" altLang="en-US" sz="2800" dirty="0"/>
              <a:t>需求描述：目前很多城市的小区都已经有了快递柜，但快递柜主要是用于送件使用，而对于快递公司收件，用得比较少，某快递公司，就希望利用快递柜，来实现用户自助寄件的需求。</a:t>
            </a:r>
          </a:p>
          <a:p>
            <a:endParaRPr lang="zh-CN" altLang="en-US" sz="2800" dirty="0"/>
          </a:p>
        </p:txBody>
      </p:sp>
      <p:pic>
        <p:nvPicPr>
          <p:cNvPr id="36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221088"/>
            <a:ext cx="39624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86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业务需求</a:t>
            </a:r>
          </a:p>
        </p:txBody>
      </p:sp>
      <p:sp>
        <p:nvSpPr>
          <p:cNvPr id="3" name="内容占位符 2"/>
          <p:cNvSpPr>
            <a:spLocks noGrp="1"/>
          </p:cNvSpPr>
          <p:nvPr>
            <p:ph idx="1"/>
          </p:nvPr>
        </p:nvSpPr>
        <p:spPr>
          <a:xfrm>
            <a:off x="467544" y="1604798"/>
            <a:ext cx="8496944" cy="4512501"/>
          </a:xfrm>
        </p:spPr>
        <p:txBody>
          <a:bodyPr/>
          <a:lstStyle/>
          <a:p>
            <a:r>
              <a:rPr lang="zh-CN" altLang="en-US" dirty="0"/>
              <a:t>业务建设方是快递公司，业务需求是</a:t>
            </a:r>
            <a:r>
              <a:rPr lang="zh-CN" altLang="en-US" b="1" dirty="0"/>
              <a:t>用户自助寄件。</a:t>
            </a:r>
            <a:endParaRPr lang="zh-CN" altLang="en-US" dirty="0"/>
          </a:p>
          <a:p>
            <a:endParaRPr lang="en-US" altLang="zh-CN" dirty="0"/>
          </a:p>
          <a:p>
            <a:r>
              <a:rPr lang="zh-CN" altLang="en-US" dirty="0"/>
              <a:t>目的：希望利用快递柜，实现更高效的收件服务，减少人工上门收件的等待、低效、人力投入成本高等问题。</a:t>
            </a:r>
          </a:p>
          <a:p>
            <a:endParaRPr lang="zh-CN" altLang="en-US" dirty="0"/>
          </a:p>
        </p:txBody>
      </p:sp>
      <p:pic>
        <p:nvPicPr>
          <p:cNvPr id="37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501008"/>
            <a:ext cx="4248472" cy="2809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00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用户需求</a:t>
            </a:r>
          </a:p>
        </p:txBody>
      </p:sp>
      <p:sp>
        <p:nvSpPr>
          <p:cNvPr id="3" name="内容占位符 2"/>
          <p:cNvSpPr>
            <a:spLocks noGrp="1"/>
          </p:cNvSpPr>
          <p:nvPr>
            <p:ph idx="1"/>
          </p:nvPr>
        </p:nvSpPr>
        <p:spPr/>
        <p:txBody>
          <a:bodyPr/>
          <a:lstStyle/>
          <a:p>
            <a:r>
              <a:rPr lang="zh-CN" altLang="en-US" dirty="0"/>
              <a:t>在进行“自助寄件”的过程中，你尽量让</a:t>
            </a:r>
            <a:r>
              <a:rPr lang="zh-CN" altLang="en-US" b="1" dirty="0"/>
              <a:t>我简单、易用，高效、快捷。</a:t>
            </a:r>
            <a:endParaRPr lang="zh-CN" altLang="en-US" dirty="0"/>
          </a:p>
          <a:p>
            <a:endParaRPr lang="zh-CN" altLang="en-US" dirty="0"/>
          </a:p>
        </p:txBody>
      </p:sp>
      <p:pic>
        <p:nvPicPr>
          <p:cNvPr id="37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564903"/>
            <a:ext cx="5544616" cy="3732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69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p:cNvSpPr>
          <p:nvPr>
            <p:ph type="title" idx="4294967295"/>
          </p:nvPr>
        </p:nvSpPr>
        <p:spPr>
          <a:xfrm>
            <a:off x="1692275" y="260350"/>
            <a:ext cx="7793038" cy="576263"/>
          </a:xfrm>
        </p:spPr>
        <p:txBody>
          <a:bodyPr/>
          <a:lstStyle/>
          <a:p>
            <a:r>
              <a:rPr lang="zh-CN" altLang="en-US" sz="3200" b="1"/>
              <a:t>一个烦心的软件开发过程</a:t>
            </a:r>
          </a:p>
        </p:txBody>
      </p:sp>
      <p:sp>
        <p:nvSpPr>
          <p:cNvPr id="157699" name="Rectangle 3"/>
          <p:cNvSpPr>
            <a:spLocks noGrp="1"/>
          </p:cNvSpPr>
          <p:nvPr>
            <p:ph type="body" idx="4294967295"/>
          </p:nvPr>
        </p:nvSpPr>
        <p:spPr>
          <a:xfrm>
            <a:off x="179512" y="1557338"/>
            <a:ext cx="8804151" cy="4967287"/>
          </a:xfrm>
        </p:spPr>
        <p:txBody>
          <a:bodyPr/>
          <a:lstStyle/>
          <a:p>
            <a:pPr>
              <a:lnSpc>
                <a:spcPct val="90000"/>
              </a:lnSpc>
              <a:spcBef>
                <a:spcPct val="10000"/>
              </a:spcBef>
              <a:spcAft>
                <a:spcPct val="10000"/>
              </a:spcAft>
              <a:buFont typeface="Wingdings" panose="05000000000000000000" pitchFamily="2" charset="2"/>
              <a:buChar char="u"/>
            </a:pPr>
            <a:r>
              <a:rPr lang="zh-CN" altLang="en-US" sz="2400" b="1" dirty="0"/>
              <a:t>小张所在的公司承担了当地一家医院的计算机系统的软件开发工作。</a:t>
            </a:r>
            <a:endParaRPr lang="en-US" altLang="zh-CN" sz="2400" b="1" dirty="0"/>
          </a:p>
          <a:p>
            <a:pPr>
              <a:lnSpc>
                <a:spcPct val="90000"/>
              </a:lnSpc>
              <a:spcBef>
                <a:spcPct val="10000"/>
              </a:spcBef>
              <a:spcAft>
                <a:spcPct val="10000"/>
              </a:spcAft>
              <a:buFont typeface="Wingdings" panose="05000000000000000000" pitchFamily="2" charset="2"/>
              <a:buChar char="u"/>
            </a:pPr>
            <a:r>
              <a:rPr lang="zh-CN" altLang="en-US" sz="2400" b="1" dirty="0"/>
              <a:t>从医院的角度，为了能够晋升为国家三甲医院，就必须对医院的现有业务实施计算机管理，并在</a:t>
            </a:r>
            <a:r>
              <a:rPr lang="zh-CN" altLang="en-US" sz="2400" b="1" dirty="0">
                <a:solidFill>
                  <a:srgbClr val="FF0000"/>
                </a:solidFill>
              </a:rPr>
              <a:t>年底前</a:t>
            </a:r>
            <a:r>
              <a:rPr lang="zh-CN" altLang="en-US" sz="2400" b="1" dirty="0"/>
              <a:t>，完成由</a:t>
            </a:r>
            <a:r>
              <a:rPr lang="zh-CN" altLang="en-US" sz="2400" b="1" dirty="0">
                <a:solidFill>
                  <a:srgbClr val="FF0000"/>
                </a:solidFill>
              </a:rPr>
              <a:t>手工操作到计算机管理的过渡</a:t>
            </a:r>
            <a:r>
              <a:rPr lang="zh-CN" altLang="en-US" sz="2400" b="1" dirty="0"/>
              <a:t>。</a:t>
            </a:r>
            <a:endParaRPr lang="en-US" altLang="zh-CN" sz="2400" b="1" dirty="0"/>
          </a:p>
          <a:p>
            <a:pPr>
              <a:lnSpc>
                <a:spcPct val="90000"/>
              </a:lnSpc>
              <a:spcBef>
                <a:spcPct val="10000"/>
              </a:spcBef>
              <a:spcAft>
                <a:spcPct val="10000"/>
              </a:spcAft>
              <a:buFont typeface="Wingdings" panose="05000000000000000000" pitchFamily="2" charset="2"/>
              <a:buChar char="u"/>
            </a:pPr>
            <a:r>
              <a:rPr lang="zh-CN" altLang="en-US" sz="2400" b="1" dirty="0"/>
              <a:t>合同签订后，</a:t>
            </a:r>
            <a:r>
              <a:rPr lang="zh-CN" altLang="en-US" sz="2400" b="1" dirty="0">
                <a:solidFill>
                  <a:srgbClr val="FF0000"/>
                </a:solidFill>
              </a:rPr>
              <a:t>项目经理</a:t>
            </a:r>
            <a:r>
              <a:rPr lang="zh-CN" altLang="en-US" sz="2400" b="1" dirty="0"/>
              <a:t>组织了十几个具有一定软件编程经验，并对医院的工作流程有所了解的专业技术人员开始了软件系统的调查工作。</a:t>
            </a:r>
            <a:r>
              <a:rPr lang="zh-CN" altLang="en-US" sz="2400" b="1" dirty="0">
                <a:solidFill>
                  <a:srgbClr val="FF0000"/>
                </a:solidFill>
              </a:rPr>
              <a:t>医院</a:t>
            </a:r>
            <a:r>
              <a:rPr lang="zh-CN" altLang="en-US" sz="2400" b="1" dirty="0"/>
              <a:t>派出了对计算机系统有一定了解的技术人员，负责与开发方联系和沟通，并将院方的想法和要求，以及医院手工操作流程及时地告诉开发人员。</a:t>
            </a:r>
            <a:endParaRPr lang="en-US" altLang="zh-CN" sz="2400" b="1" dirty="0"/>
          </a:p>
          <a:p>
            <a:pPr>
              <a:lnSpc>
                <a:spcPct val="90000"/>
              </a:lnSpc>
              <a:spcBef>
                <a:spcPct val="10000"/>
              </a:spcBef>
              <a:spcAft>
                <a:spcPct val="10000"/>
              </a:spcAft>
              <a:buFont typeface="Wingdings" panose="05000000000000000000" pitchFamily="2" charset="2"/>
              <a:buChar char="u"/>
            </a:pPr>
            <a:r>
              <a:rPr lang="zh-CN" altLang="en-US" sz="2400" b="1" dirty="0"/>
              <a:t>经过大约</a:t>
            </a:r>
            <a:r>
              <a:rPr lang="en-US" altLang="zh-CN" sz="2400" b="1" dirty="0"/>
              <a:t>2</a:t>
            </a:r>
            <a:r>
              <a:rPr lang="zh-CN" altLang="en-US" sz="2400" b="1" dirty="0"/>
              <a:t>个月的系统调查，在供需双方充分交流的基础上，进入了正式的软件编程阶段。</a:t>
            </a:r>
          </a:p>
        </p:txBody>
      </p:sp>
      <p:pic>
        <p:nvPicPr>
          <p:cNvPr id="36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5589239"/>
            <a:ext cx="2218694" cy="115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382318"/>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692696"/>
            <a:ext cx="8291513" cy="700088"/>
          </a:xfrm>
        </p:spPr>
        <p:txBody>
          <a:bodyPr/>
          <a:lstStyle/>
          <a:p>
            <a:pPr algn="ctr"/>
            <a:r>
              <a:rPr lang="zh-CN" altLang="en-US" dirty="0"/>
              <a:t>需求分析的转化</a:t>
            </a:r>
          </a:p>
        </p:txBody>
      </p:sp>
      <p:sp>
        <p:nvSpPr>
          <p:cNvPr id="3" name="内容占位符 2"/>
          <p:cNvSpPr>
            <a:spLocks noGrp="1"/>
          </p:cNvSpPr>
          <p:nvPr>
            <p:ph idx="1"/>
          </p:nvPr>
        </p:nvSpPr>
        <p:spPr>
          <a:xfrm>
            <a:off x="899592" y="1412776"/>
            <a:ext cx="8136904" cy="4896544"/>
          </a:xfrm>
        </p:spPr>
        <p:txBody>
          <a:bodyPr>
            <a:noAutofit/>
          </a:bodyPr>
          <a:lstStyle/>
          <a:p>
            <a:pPr algn="ctr"/>
            <a:r>
              <a:rPr lang="zh-CN" altLang="en-US" sz="2800" dirty="0"/>
              <a:t>核心：</a:t>
            </a:r>
            <a:endParaRPr lang="en-US" altLang="zh-CN" sz="2800" dirty="0"/>
          </a:p>
          <a:p>
            <a:pPr>
              <a:buFont typeface="Wingdings" panose="05000000000000000000" pitchFamily="2" charset="2"/>
              <a:buChar char="Ø"/>
            </a:pPr>
            <a:r>
              <a:rPr lang="zh-CN" altLang="en-US" sz="2800" dirty="0"/>
              <a:t>对这个业务的</a:t>
            </a:r>
            <a:r>
              <a:rPr lang="zh-CN" altLang="en-US" sz="2800" dirty="0">
                <a:solidFill>
                  <a:srgbClr val="FF0000"/>
                </a:solidFill>
              </a:rPr>
              <a:t>场景</a:t>
            </a:r>
            <a:r>
              <a:rPr lang="zh-CN" altLang="en-US" sz="2800" dirty="0"/>
              <a:t>进行充分的理解和认知；</a:t>
            </a:r>
            <a:endParaRPr lang="en-US" altLang="zh-CN" sz="2800" dirty="0"/>
          </a:p>
          <a:p>
            <a:pPr>
              <a:buFont typeface="Wingdings" panose="05000000000000000000" pitchFamily="2" charset="2"/>
              <a:buChar char="Ø"/>
            </a:pPr>
            <a:r>
              <a:rPr lang="zh-CN" altLang="en-US" sz="2800" dirty="0"/>
              <a:t>想明白业务场景中</a:t>
            </a:r>
            <a:r>
              <a:rPr lang="zh-CN" altLang="en-US" sz="2800" dirty="0">
                <a:solidFill>
                  <a:srgbClr val="FF0000"/>
                </a:solidFill>
              </a:rPr>
              <a:t>需求点</a:t>
            </a:r>
            <a:r>
              <a:rPr lang="zh-CN" altLang="en-US" sz="2800" dirty="0"/>
              <a:t>，要通过何种方式来满足它。</a:t>
            </a:r>
          </a:p>
          <a:p>
            <a:endParaRPr lang="en-US" altLang="zh-CN" sz="2800" dirty="0"/>
          </a:p>
          <a:p>
            <a:pPr algn="ctr"/>
            <a:r>
              <a:rPr lang="en-US" altLang="zh-CN" sz="2800" dirty="0"/>
              <a:t>3</a:t>
            </a:r>
            <a:r>
              <a:rPr lang="zh-CN" altLang="en-US" sz="2800" dirty="0"/>
              <a:t>个关键环节：</a:t>
            </a:r>
          </a:p>
          <a:p>
            <a:pPr>
              <a:buFont typeface="Wingdings" panose="05000000000000000000" pitchFamily="2" charset="2"/>
              <a:buChar char="Ø"/>
            </a:pPr>
            <a:r>
              <a:rPr lang="zh-CN" altLang="en-US" sz="2800" dirty="0"/>
              <a:t>用户要填写单据：即填写收发件人的相关信息；</a:t>
            </a:r>
            <a:endParaRPr lang="en-US" altLang="zh-CN" sz="2800" dirty="0"/>
          </a:p>
          <a:p>
            <a:pPr>
              <a:buFont typeface="Wingdings" panose="05000000000000000000" pitchFamily="2" charset="2"/>
              <a:buChar char="Ø"/>
            </a:pPr>
            <a:r>
              <a:rPr lang="zh-CN" altLang="en-US" sz="2800" dirty="0"/>
              <a:t>用户要能找到周边的快递柜，并且能打开它；</a:t>
            </a:r>
            <a:endParaRPr lang="en-US" altLang="zh-CN" sz="2800" dirty="0"/>
          </a:p>
          <a:p>
            <a:pPr>
              <a:buFont typeface="Wingdings" panose="05000000000000000000" pitchFamily="2" charset="2"/>
              <a:buChar char="Ø"/>
            </a:pPr>
            <a:r>
              <a:rPr lang="zh-CN" altLang="en-US" sz="2800" dirty="0"/>
              <a:t>还需要进行计量、支付快递费的问题。</a:t>
            </a:r>
            <a:endParaRPr lang="en-US" altLang="zh-CN" sz="2800" dirty="0"/>
          </a:p>
          <a:p>
            <a:pPr>
              <a:buFont typeface="Wingdings" panose="05000000000000000000" pitchFamily="2" charset="2"/>
              <a:buChar char="Ø"/>
            </a:pPr>
            <a:endParaRPr lang="zh-CN" altLang="en-US" sz="2800" dirty="0"/>
          </a:p>
          <a:p>
            <a:pPr marL="0" indent="0">
              <a:buNone/>
            </a:pPr>
            <a:r>
              <a:rPr lang="zh-CN" altLang="en-US" sz="2800" dirty="0"/>
              <a:t>           </a:t>
            </a:r>
            <a:r>
              <a:rPr lang="zh-CN" altLang="en-US" sz="2800" dirty="0">
                <a:latin typeface="华文彩云" panose="02010800040101010101" pitchFamily="2" charset="-122"/>
                <a:ea typeface="华文彩云" panose="02010800040101010101" pitchFamily="2" charset="-122"/>
              </a:rPr>
              <a:t>填单</a:t>
            </a:r>
            <a:r>
              <a:rPr lang="en-US" altLang="zh-CN" sz="2800" dirty="0">
                <a:latin typeface="华文彩云" panose="02010800040101010101" pitchFamily="2" charset="-122"/>
                <a:ea typeface="华文彩云" panose="02010800040101010101" pitchFamily="2" charset="-122"/>
              </a:rPr>
              <a:t>——&gt;</a:t>
            </a:r>
            <a:r>
              <a:rPr lang="zh-CN" altLang="en-US" sz="2800" dirty="0">
                <a:latin typeface="华文彩云" panose="02010800040101010101" pitchFamily="2" charset="-122"/>
                <a:ea typeface="华文彩云" panose="02010800040101010101" pitchFamily="2" charset="-122"/>
              </a:rPr>
              <a:t>找柜子放件</a:t>
            </a:r>
            <a:r>
              <a:rPr lang="en-US" altLang="zh-CN" sz="2800" dirty="0">
                <a:latin typeface="华文彩云" panose="02010800040101010101" pitchFamily="2" charset="-122"/>
                <a:ea typeface="华文彩云" panose="02010800040101010101" pitchFamily="2" charset="-122"/>
              </a:rPr>
              <a:t>——&gt;</a:t>
            </a:r>
            <a:r>
              <a:rPr lang="zh-CN" altLang="en-US" sz="2800" dirty="0">
                <a:latin typeface="华文彩云" panose="02010800040101010101" pitchFamily="2" charset="-122"/>
                <a:ea typeface="华文彩云" panose="02010800040101010101" pitchFamily="2" charset="-122"/>
              </a:rPr>
              <a:t>支付</a:t>
            </a:r>
          </a:p>
        </p:txBody>
      </p:sp>
    </p:spTree>
    <p:extLst>
      <p:ext uri="{BB962C8B-B14F-4D97-AF65-F5344CB8AC3E}">
        <p14:creationId xmlns:p14="http://schemas.microsoft.com/office/powerpoint/2010/main" val="422093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down)">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填单阶段</a:t>
            </a:r>
          </a:p>
        </p:txBody>
      </p:sp>
      <p:sp>
        <p:nvSpPr>
          <p:cNvPr id="3" name="内容占位符 2"/>
          <p:cNvSpPr>
            <a:spLocks noGrp="1"/>
          </p:cNvSpPr>
          <p:nvPr>
            <p:ph idx="1"/>
          </p:nvPr>
        </p:nvSpPr>
        <p:spPr>
          <a:xfrm>
            <a:off x="1043608" y="1340768"/>
            <a:ext cx="7344816" cy="4512501"/>
          </a:xfrm>
        </p:spPr>
        <p:txBody>
          <a:bodyPr>
            <a:noAutofit/>
          </a:bodyPr>
          <a:lstStyle/>
          <a:p>
            <a:pPr marL="0" indent="0">
              <a:buNone/>
            </a:pPr>
            <a:endParaRPr lang="zh-CN" altLang="en-US" sz="2800" dirty="0"/>
          </a:p>
          <a:p>
            <a:r>
              <a:rPr lang="zh-CN" altLang="en-US" sz="2800" dirty="0">
                <a:solidFill>
                  <a:srgbClr val="FF0000"/>
                </a:solidFill>
              </a:rPr>
              <a:t>业务方需求</a:t>
            </a:r>
            <a:r>
              <a:rPr lang="zh-CN" altLang="en-US" sz="2800" dirty="0"/>
              <a:t>：收件人、联系电话、寄件人信息清楚、明确。</a:t>
            </a:r>
          </a:p>
          <a:p>
            <a:r>
              <a:rPr lang="zh-CN" altLang="en-US" sz="2800" dirty="0">
                <a:solidFill>
                  <a:srgbClr val="FF0000"/>
                </a:solidFill>
              </a:rPr>
              <a:t>用户需求</a:t>
            </a:r>
            <a:r>
              <a:rPr lang="zh-CN" altLang="en-US" sz="2800" dirty="0"/>
              <a:t>：能选的就选，能简单填写的就简单填。</a:t>
            </a:r>
            <a:endParaRPr lang="en-US" altLang="zh-CN" sz="2800" dirty="0"/>
          </a:p>
          <a:p>
            <a:endParaRPr lang="zh-CN" altLang="en-US" sz="2800" dirty="0"/>
          </a:p>
          <a:p>
            <a:pPr algn="ctr"/>
            <a:r>
              <a:rPr lang="zh-CN" altLang="en-US" sz="2800" dirty="0">
                <a:solidFill>
                  <a:srgbClr val="FF0000"/>
                </a:solidFill>
              </a:rPr>
              <a:t>转化为功能需求：</a:t>
            </a:r>
            <a:endParaRPr lang="en-US" altLang="zh-CN" sz="2800" dirty="0">
              <a:solidFill>
                <a:srgbClr val="FF0000"/>
              </a:solidFill>
            </a:endParaRPr>
          </a:p>
          <a:p>
            <a:r>
              <a:rPr lang="zh-CN" altLang="en-US" sz="2800" dirty="0"/>
              <a:t>无非是通过表单形式让用户把相关信息填上来，而为了满足用户需求，你肯定需要设计对收件人的</a:t>
            </a:r>
            <a:r>
              <a:rPr lang="zh-CN" altLang="en-US" sz="2800" dirty="0">
                <a:latin typeface="华文琥珀" panose="02010800040101010101" pitchFamily="2" charset="-122"/>
                <a:ea typeface="华文琥珀" panose="02010800040101010101" pitchFamily="2" charset="-122"/>
              </a:rPr>
              <a:t>记忆功能</a:t>
            </a:r>
            <a:r>
              <a:rPr lang="zh-CN" altLang="en-US" sz="2800" dirty="0"/>
              <a:t>，让用户填写一次，后续每次只需要选择而已。</a:t>
            </a:r>
          </a:p>
          <a:p>
            <a:endParaRPr lang="zh-CN" altLang="en-US" sz="2800" dirty="0"/>
          </a:p>
        </p:txBody>
      </p:sp>
      <p:pic>
        <p:nvPicPr>
          <p:cNvPr id="37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3258345"/>
            <a:ext cx="1515455" cy="108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27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41735"/>
            <a:ext cx="2413620" cy="158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532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找柜子放件阶段</a:t>
            </a:r>
          </a:p>
        </p:txBody>
      </p:sp>
      <p:sp>
        <p:nvSpPr>
          <p:cNvPr id="3" name="内容占位符 2"/>
          <p:cNvSpPr>
            <a:spLocks noGrp="1"/>
          </p:cNvSpPr>
          <p:nvPr>
            <p:ph idx="1"/>
          </p:nvPr>
        </p:nvSpPr>
        <p:spPr>
          <a:xfrm>
            <a:off x="1043608" y="1604798"/>
            <a:ext cx="7632848" cy="4512501"/>
          </a:xfrm>
        </p:spPr>
        <p:txBody>
          <a:bodyPr>
            <a:noAutofit/>
          </a:bodyPr>
          <a:lstStyle/>
          <a:p>
            <a:r>
              <a:rPr lang="zh-CN" altLang="en-US" dirty="0">
                <a:solidFill>
                  <a:srgbClr val="FF0000"/>
                </a:solidFill>
              </a:rPr>
              <a:t>业务需求</a:t>
            </a:r>
            <a:r>
              <a:rPr lang="zh-CN" altLang="en-US" dirty="0"/>
              <a:t>：把最方便最合适的柜子告诉用户，并确保用户能安全、准确地找到快递柜、放入快递件；</a:t>
            </a:r>
          </a:p>
          <a:p>
            <a:r>
              <a:rPr lang="zh-CN" altLang="en-US" dirty="0">
                <a:solidFill>
                  <a:srgbClr val="FF0000"/>
                </a:solidFill>
              </a:rPr>
              <a:t>用户需求</a:t>
            </a:r>
            <a:r>
              <a:rPr lang="zh-CN" altLang="en-US" dirty="0"/>
              <a:t>：我就想知道我要把快递件放到哪里，别让我多走；</a:t>
            </a:r>
          </a:p>
          <a:p>
            <a:endParaRPr lang="en-US" altLang="zh-CN" dirty="0"/>
          </a:p>
          <a:p>
            <a:pPr algn="ctr"/>
            <a:r>
              <a:rPr lang="zh-CN" altLang="en-US" dirty="0">
                <a:solidFill>
                  <a:srgbClr val="FF0000"/>
                </a:solidFill>
              </a:rPr>
              <a:t>转化为功能需求：</a:t>
            </a:r>
            <a:endParaRPr lang="en-US" altLang="zh-CN" dirty="0"/>
          </a:p>
          <a:p>
            <a:r>
              <a:rPr lang="zh-CN" altLang="en-US" dirty="0">
                <a:latin typeface="华文琥珀" panose="02010800040101010101" pitchFamily="2" charset="-122"/>
                <a:ea typeface="华文琥珀" panose="02010800040101010101" pitchFamily="2" charset="-122"/>
              </a:rPr>
              <a:t>位置服务</a:t>
            </a:r>
            <a:r>
              <a:rPr lang="zh-CN" altLang="en-US" dirty="0"/>
              <a:t>：一是为满足发现柜子的需求，二是也有导航的需求；</a:t>
            </a:r>
          </a:p>
          <a:p>
            <a:r>
              <a:rPr lang="zh-CN" altLang="en-US" dirty="0">
                <a:latin typeface="华文琥珀" panose="02010800040101010101" pitchFamily="2" charset="-122"/>
                <a:ea typeface="华文琥珀" panose="02010800040101010101" pitchFamily="2" charset="-122"/>
              </a:rPr>
              <a:t>打开柜子</a:t>
            </a:r>
            <a:r>
              <a:rPr lang="zh-CN" altLang="en-US" dirty="0"/>
              <a:t>：扫描开启、验证码；</a:t>
            </a:r>
          </a:p>
          <a:p>
            <a:r>
              <a:rPr lang="zh-CN" altLang="en-US" dirty="0">
                <a:latin typeface="华文琥珀" panose="02010800040101010101" pitchFamily="2" charset="-122"/>
                <a:ea typeface="华文琥珀" panose="02010800040101010101" pitchFamily="2" charset="-122"/>
              </a:rPr>
              <a:t>柜子资源分配管理</a:t>
            </a:r>
            <a:r>
              <a:rPr lang="zh-CN" altLang="en-US" dirty="0"/>
              <a:t>：保证用户走到快递柜，一定就有空的柜子可以给他放。</a:t>
            </a:r>
          </a:p>
        </p:txBody>
      </p:sp>
      <p:pic>
        <p:nvPicPr>
          <p:cNvPr id="37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16632"/>
            <a:ext cx="252412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37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arn(inVertic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支付阶段</a:t>
            </a:r>
          </a:p>
        </p:txBody>
      </p:sp>
      <p:sp>
        <p:nvSpPr>
          <p:cNvPr id="3" name="内容占位符 2"/>
          <p:cNvSpPr>
            <a:spLocks noGrp="1"/>
          </p:cNvSpPr>
          <p:nvPr>
            <p:ph idx="1"/>
          </p:nvPr>
        </p:nvSpPr>
        <p:spPr/>
        <p:txBody>
          <a:bodyPr/>
          <a:lstStyle/>
          <a:p>
            <a:r>
              <a:rPr lang="zh-CN" altLang="en-US" dirty="0">
                <a:solidFill>
                  <a:srgbClr val="FF0000"/>
                </a:solidFill>
              </a:rPr>
              <a:t>业务需求</a:t>
            </a:r>
            <a:r>
              <a:rPr lang="zh-CN" altLang="en-US" dirty="0"/>
              <a:t>：根据收费标准，准确无误、及时收到用户快递费。</a:t>
            </a:r>
          </a:p>
          <a:p>
            <a:r>
              <a:rPr lang="zh-CN" altLang="en-US" dirty="0">
                <a:solidFill>
                  <a:srgbClr val="FF0000"/>
                </a:solidFill>
              </a:rPr>
              <a:t>用户需求</a:t>
            </a:r>
            <a:r>
              <a:rPr lang="zh-CN" altLang="en-US" dirty="0"/>
              <a:t>：支付方便。</a:t>
            </a:r>
            <a:endParaRPr lang="en-US" altLang="zh-CN" dirty="0"/>
          </a:p>
          <a:p>
            <a:endParaRPr lang="en-US" altLang="zh-CN" dirty="0"/>
          </a:p>
          <a:p>
            <a:pPr algn="ctr"/>
            <a:r>
              <a:rPr lang="zh-CN" altLang="en-US" dirty="0">
                <a:solidFill>
                  <a:srgbClr val="FF0000"/>
                </a:solidFill>
              </a:rPr>
              <a:t>转化为功能需求：</a:t>
            </a:r>
            <a:endParaRPr lang="en-US" altLang="zh-CN" dirty="0">
              <a:solidFill>
                <a:srgbClr val="FF0000"/>
              </a:solidFill>
            </a:endParaRPr>
          </a:p>
          <a:p>
            <a:r>
              <a:rPr lang="zh-CN" altLang="en-US" dirty="0"/>
              <a:t>计量：按体积是一种较简便的方式，可根据快递柜的柜子；</a:t>
            </a:r>
          </a:p>
          <a:p>
            <a:r>
              <a:rPr lang="zh-CN" altLang="en-US" dirty="0"/>
              <a:t>支付：支付宝、微信</a:t>
            </a:r>
            <a:r>
              <a:rPr lang="en-US" altLang="zh-CN" dirty="0"/>
              <a:t>…</a:t>
            </a:r>
            <a:endParaRPr lang="zh-CN" altLang="en-US" dirty="0"/>
          </a:p>
          <a:p>
            <a:endParaRPr lang="en-US" altLang="zh-CN" dirty="0"/>
          </a:p>
          <a:p>
            <a:endParaRPr lang="zh-CN" altLang="en-US" dirty="0"/>
          </a:p>
          <a:p>
            <a:endParaRPr lang="zh-CN" altLang="en-US" dirty="0"/>
          </a:p>
        </p:txBody>
      </p:sp>
      <p:pic>
        <p:nvPicPr>
          <p:cNvPr id="36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4901041"/>
            <a:ext cx="19716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91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业务场景细节的挖掘</a:t>
            </a:r>
          </a:p>
        </p:txBody>
      </p:sp>
      <p:sp>
        <p:nvSpPr>
          <p:cNvPr id="3" name="内容占位符 2"/>
          <p:cNvSpPr>
            <a:spLocks noGrp="1"/>
          </p:cNvSpPr>
          <p:nvPr>
            <p:ph idx="1"/>
          </p:nvPr>
        </p:nvSpPr>
        <p:spPr>
          <a:xfrm>
            <a:off x="827584" y="1604798"/>
            <a:ext cx="8136904" cy="4512501"/>
          </a:xfrm>
        </p:spPr>
        <p:txBody>
          <a:bodyPr/>
          <a:lstStyle/>
          <a:p>
            <a:r>
              <a:rPr lang="zh-CN" altLang="en-US" dirty="0">
                <a:solidFill>
                  <a:srgbClr val="FF0000"/>
                </a:solidFill>
              </a:rPr>
              <a:t>场景细节</a:t>
            </a:r>
            <a:r>
              <a:rPr lang="en-US" altLang="zh-CN" dirty="0">
                <a:solidFill>
                  <a:srgbClr val="FF0000"/>
                </a:solidFill>
              </a:rPr>
              <a:t>1</a:t>
            </a:r>
            <a:r>
              <a:rPr lang="zh-CN" altLang="en-US" dirty="0">
                <a:solidFill>
                  <a:srgbClr val="FF0000"/>
                </a:solidFill>
              </a:rPr>
              <a:t>：在上面的开启柜子的方式中，到底用扫描开启还是验证码的方式呢？</a:t>
            </a:r>
          </a:p>
          <a:p>
            <a:r>
              <a:rPr lang="zh-CN" altLang="en-US" dirty="0"/>
              <a:t>可能用“验证码开启”会更合适，因为会存在很多这样的场景，某个寄快递的人，刚好家里有人下楼，或者认识的邻居下楼，而快递柜就在小区门口，那么找人代劳一下放件是一种很正常的事情，那么这时候，使用验证码就是一种最合适、简便的方式。</a:t>
            </a:r>
            <a:endParaRPr lang="en-US" altLang="zh-CN" dirty="0"/>
          </a:p>
          <a:p>
            <a:endParaRPr lang="en-US" altLang="zh-CN" dirty="0"/>
          </a:p>
          <a:p>
            <a:r>
              <a:rPr lang="zh-CN" altLang="en-US" dirty="0">
                <a:solidFill>
                  <a:srgbClr val="FF0000"/>
                </a:solidFill>
              </a:rPr>
              <a:t>场景细节</a:t>
            </a:r>
            <a:r>
              <a:rPr lang="en-US" altLang="zh-CN" dirty="0">
                <a:solidFill>
                  <a:srgbClr val="FF0000"/>
                </a:solidFill>
              </a:rPr>
              <a:t>2</a:t>
            </a:r>
            <a:r>
              <a:rPr lang="zh-CN" altLang="en-US" dirty="0">
                <a:solidFill>
                  <a:srgbClr val="FF0000"/>
                </a:solidFill>
              </a:rPr>
              <a:t>：某用户希望自己的快递能更快地被寄出去。</a:t>
            </a:r>
          </a:p>
          <a:p>
            <a:r>
              <a:rPr lang="zh-CN" altLang="en-US" dirty="0"/>
              <a:t>如果在给用户呈现周边分布的快递柜的同时，还告诉用户，该快递柜的收件时间，目前快递员的分布位置，是不是能让用户更好地去选择呢。</a:t>
            </a:r>
          </a:p>
          <a:p>
            <a:endParaRPr lang="zh-CN" altLang="en-US" dirty="0"/>
          </a:p>
        </p:txBody>
      </p:sp>
    </p:spTree>
    <p:extLst>
      <p:ext uri="{BB962C8B-B14F-4D97-AF65-F5344CB8AC3E}">
        <p14:creationId xmlns:p14="http://schemas.microsoft.com/office/powerpoint/2010/main" val="24716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0865642"/>
              </p:ext>
            </p:extLst>
          </p:nvPr>
        </p:nvGraphicFramePr>
        <p:xfrm>
          <a:off x="467544" y="908720"/>
          <a:ext cx="8209460" cy="5768712"/>
        </p:xfrm>
        <a:graphic>
          <a:graphicData uri="http://schemas.openxmlformats.org/drawingml/2006/table">
            <a:tbl>
              <a:tblPr firstRow="1" bandRow="1">
                <a:tableStyleId>{5C22544A-7EE6-4342-B048-85BDC9FD1C3A}</a:tableStyleId>
              </a:tblPr>
              <a:tblGrid>
                <a:gridCol w="1127398">
                  <a:extLst>
                    <a:ext uri="{9D8B030D-6E8A-4147-A177-3AD203B41FA5}">
                      <a16:colId xmlns:a16="http://schemas.microsoft.com/office/drawing/2014/main" val="20000"/>
                    </a:ext>
                  </a:extLst>
                </a:gridCol>
                <a:gridCol w="3553122">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1368700">
                  <a:extLst>
                    <a:ext uri="{9D8B030D-6E8A-4147-A177-3AD203B41FA5}">
                      <a16:colId xmlns:a16="http://schemas.microsoft.com/office/drawing/2014/main" val="20003"/>
                    </a:ext>
                  </a:extLst>
                </a:gridCol>
              </a:tblGrid>
              <a:tr h="648072">
                <a:tc>
                  <a:txBody>
                    <a:bodyPr/>
                    <a:lstStyle/>
                    <a:p>
                      <a:pPr algn="ctr"/>
                      <a:r>
                        <a:rPr lang="zh-CN" altLang="en-US" sz="2400" dirty="0"/>
                        <a:t>方法</a:t>
                      </a:r>
                    </a:p>
                  </a:txBody>
                  <a:tcPr/>
                </a:tc>
                <a:tc>
                  <a:txBody>
                    <a:bodyPr/>
                    <a:lstStyle/>
                    <a:p>
                      <a:pPr algn="ctr"/>
                      <a:r>
                        <a:rPr lang="zh-CN" altLang="en-US" sz="2400" dirty="0"/>
                        <a:t>特点</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kern="1200" dirty="0">
                          <a:solidFill>
                            <a:schemeClr val="lt1"/>
                          </a:solidFill>
                          <a:effectLst/>
                          <a:latin typeface="+mn-lt"/>
                          <a:ea typeface="+mn-ea"/>
                          <a:cs typeface="+mn-cs"/>
                        </a:rPr>
                        <a:t>参与者</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kern="1200" dirty="0">
                          <a:solidFill>
                            <a:schemeClr val="lt1"/>
                          </a:solidFill>
                          <a:effectLst/>
                          <a:latin typeface="+mn-lt"/>
                          <a:ea typeface="+mn-ea"/>
                          <a:cs typeface="+mn-cs"/>
                        </a:rPr>
                        <a:t>方式</a:t>
                      </a:r>
                      <a:endParaRPr lang="zh-CN" altLang="en-US" sz="2400" dirty="0"/>
                    </a:p>
                  </a:txBody>
                  <a:tcPr/>
                </a:tc>
                <a:extLst>
                  <a:ext uri="{0D108BD9-81ED-4DB2-BD59-A6C34878D82A}">
                    <a16:rowId xmlns:a16="http://schemas.microsoft.com/office/drawing/2014/main" val="10000"/>
                  </a:ext>
                </a:extLst>
              </a:tr>
              <a:tr h="370840">
                <a:tc>
                  <a:txBody>
                    <a:bodyPr/>
                    <a:lstStyle/>
                    <a:p>
                      <a:r>
                        <a:rPr lang="zh-CN" altLang="en-US" sz="2400" b="0" i="0" kern="1200" dirty="0">
                          <a:solidFill>
                            <a:schemeClr val="dk1"/>
                          </a:solidFill>
                          <a:effectLst/>
                          <a:latin typeface="+mn-lt"/>
                          <a:ea typeface="+mn-ea"/>
                          <a:cs typeface="+mn-cs"/>
                        </a:rPr>
                        <a:t>访谈</a:t>
                      </a:r>
                      <a:endParaRPr lang="zh-CN" altLang="en-US" sz="2400" dirty="0"/>
                    </a:p>
                  </a:txBody>
                  <a:tcPr/>
                </a:tc>
                <a:tc>
                  <a:txBody>
                    <a:bodyPr/>
                    <a:lstStyle/>
                    <a:p>
                      <a:r>
                        <a:rPr lang="zh-CN" altLang="en-US" sz="2400" b="0" i="0" kern="1200" dirty="0">
                          <a:solidFill>
                            <a:schemeClr val="dk1"/>
                          </a:solidFill>
                          <a:effectLst/>
                          <a:latin typeface="+mn-lt"/>
                          <a:ea typeface="+mn-ea"/>
                          <a:cs typeface="+mn-cs"/>
                        </a:rPr>
                        <a:t>通过与干系人直接交谈来获得信息。</a:t>
                      </a:r>
                      <a:endParaRPr lang="zh-CN" altLang="en-US" sz="2400" dirty="0"/>
                    </a:p>
                  </a:txBody>
                  <a:tcPr/>
                </a:tc>
                <a:tc>
                  <a:txBody>
                    <a:bodyPr/>
                    <a:lstStyle/>
                    <a:p>
                      <a:r>
                        <a:rPr lang="zh-CN" altLang="en-US" sz="2400" b="0" i="0" kern="1200" dirty="0">
                          <a:solidFill>
                            <a:schemeClr val="dk1"/>
                          </a:solidFill>
                          <a:effectLst/>
                          <a:latin typeface="+mn-lt"/>
                          <a:ea typeface="+mn-ea"/>
                          <a:cs typeface="+mn-cs"/>
                        </a:rPr>
                        <a:t>有经验的项目参与者、干系人、主题专家</a:t>
                      </a:r>
                      <a:endParaRPr lang="zh-CN" altLang="en-US" sz="2400" dirty="0"/>
                    </a:p>
                  </a:txBody>
                  <a:tcPr/>
                </a:tc>
                <a:tc>
                  <a:txBody>
                    <a:bodyPr/>
                    <a:lstStyle/>
                    <a:p>
                      <a:r>
                        <a:rPr lang="zh-CN" altLang="en-US" sz="2400" b="0" i="0" kern="1200" dirty="0">
                          <a:solidFill>
                            <a:schemeClr val="dk1"/>
                          </a:solidFill>
                          <a:effectLst/>
                          <a:latin typeface="+mn-lt"/>
                          <a:ea typeface="+mn-ea"/>
                          <a:cs typeface="+mn-cs"/>
                        </a:rPr>
                        <a:t>采取一对一的形式</a:t>
                      </a:r>
                      <a:endParaRPr lang="zh-CN" altLang="en-US" sz="2400" dirty="0"/>
                    </a:p>
                  </a:txBody>
                  <a:tcPr/>
                </a:tc>
                <a:extLst>
                  <a:ext uri="{0D108BD9-81ED-4DB2-BD59-A6C34878D82A}">
                    <a16:rowId xmlns:a16="http://schemas.microsoft.com/office/drawing/2014/main" val="10001"/>
                  </a:ext>
                </a:extLst>
              </a:tr>
              <a:tr h="370840">
                <a:tc>
                  <a:txBody>
                    <a:bodyPr/>
                    <a:lstStyle/>
                    <a:p>
                      <a:r>
                        <a:rPr lang="zh-CN" altLang="en-US" sz="2400" b="0" i="0" kern="1200" dirty="0">
                          <a:solidFill>
                            <a:schemeClr val="dk1"/>
                          </a:solidFill>
                          <a:effectLst/>
                          <a:latin typeface="+mn-lt"/>
                          <a:ea typeface="+mn-ea"/>
                          <a:cs typeface="+mn-cs"/>
                        </a:rPr>
                        <a:t>焦点小组会议</a:t>
                      </a:r>
                      <a:endParaRPr lang="zh-CN" altLang="en-US" sz="2400" dirty="0"/>
                    </a:p>
                  </a:txBody>
                  <a:tcPr/>
                </a:tc>
                <a:tc>
                  <a:txBody>
                    <a:bodyPr/>
                    <a:lstStyle/>
                    <a:p>
                      <a:r>
                        <a:rPr lang="zh-CN" altLang="en-US" sz="2400" b="0" i="0" kern="1200" dirty="0">
                          <a:solidFill>
                            <a:schemeClr val="dk1"/>
                          </a:solidFill>
                          <a:effectLst/>
                          <a:latin typeface="+mn-lt"/>
                          <a:ea typeface="+mn-ea"/>
                          <a:cs typeface="+mn-cs"/>
                        </a:rPr>
                        <a:t>把预先选定的干系人和主题专家集中在一起，了解他们对所提议产品、服务及成果的期望及态度。</a:t>
                      </a:r>
                      <a:endParaRPr lang="zh-CN" altLang="en-US" sz="2400" dirty="0"/>
                    </a:p>
                  </a:txBody>
                  <a:tcPr/>
                </a:tc>
                <a:tc>
                  <a:txBody>
                    <a:bodyPr/>
                    <a:lstStyle/>
                    <a:p>
                      <a:r>
                        <a:rPr lang="zh-CN" altLang="en-US" sz="2400" b="0" i="0" kern="1200" dirty="0">
                          <a:solidFill>
                            <a:schemeClr val="dk1"/>
                          </a:solidFill>
                          <a:effectLst/>
                          <a:latin typeface="+mn-lt"/>
                          <a:ea typeface="+mn-ea"/>
                          <a:cs typeface="+mn-cs"/>
                        </a:rPr>
                        <a:t>选定的干系人和主题专家</a:t>
                      </a:r>
                      <a:endParaRPr lang="zh-CN" altLang="en-US" sz="2400" dirty="0"/>
                    </a:p>
                  </a:txBody>
                  <a:tcPr/>
                </a:tc>
                <a:tc>
                  <a:txBody>
                    <a:bodyPr/>
                    <a:lstStyle/>
                    <a:p>
                      <a:r>
                        <a:rPr lang="zh-CN" altLang="en-US" sz="2400" b="0" i="0" kern="1200" dirty="0">
                          <a:solidFill>
                            <a:schemeClr val="dk1"/>
                          </a:solidFill>
                          <a:effectLst/>
                          <a:latin typeface="+mn-lt"/>
                          <a:ea typeface="+mn-ea"/>
                          <a:cs typeface="+mn-cs"/>
                        </a:rPr>
                        <a:t>互动式讨论</a:t>
                      </a:r>
                      <a:endParaRPr lang="zh-CN" altLang="en-US" sz="2400" dirty="0"/>
                    </a:p>
                  </a:txBody>
                  <a:tcPr/>
                </a:tc>
                <a:extLst>
                  <a:ext uri="{0D108BD9-81ED-4DB2-BD59-A6C34878D82A}">
                    <a16:rowId xmlns:a16="http://schemas.microsoft.com/office/drawing/2014/main" val="10002"/>
                  </a:ext>
                </a:extLst>
              </a:tr>
              <a:tr h="370840">
                <a:tc>
                  <a:txBody>
                    <a:bodyPr/>
                    <a:lstStyle/>
                    <a:p>
                      <a:r>
                        <a:rPr lang="zh-CN" altLang="en-US" sz="2400" b="0" i="0" kern="1200" dirty="0">
                          <a:solidFill>
                            <a:schemeClr val="dk1"/>
                          </a:solidFill>
                          <a:effectLst/>
                          <a:latin typeface="+mn-lt"/>
                          <a:ea typeface="+mn-ea"/>
                          <a:cs typeface="+mn-cs"/>
                        </a:rPr>
                        <a:t>引导式研讨会</a:t>
                      </a:r>
                      <a:endParaRPr lang="zh-CN" altLang="en-US" sz="2400" dirty="0"/>
                    </a:p>
                  </a:txBody>
                  <a:tcPr/>
                </a:tc>
                <a:tc>
                  <a:txBody>
                    <a:bodyPr/>
                    <a:lstStyle/>
                    <a:p>
                      <a:r>
                        <a:rPr lang="zh-CN" altLang="en-US" sz="2400" b="0" i="0" kern="1200" dirty="0">
                          <a:solidFill>
                            <a:schemeClr val="dk1"/>
                          </a:solidFill>
                          <a:effectLst/>
                          <a:latin typeface="+mn-lt"/>
                          <a:ea typeface="+mn-ea"/>
                          <a:cs typeface="+mn-cs"/>
                        </a:rPr>
                        <a:t>通过邀请主要的跨职能干系人一起参加会议，对产品需求进行集中讨论与定义。</a:t>
                      </a:r>
                      <a:endParaRPr lang="zh-CN" altLang="en-US" sz="2400" dirty="0"/>
                    </a:p>
                  </a:txBody>
                  <a:tcPr/>
                </a:tc>
                <a:tc>
                  <a:txBody>
                    <a:bodyPr/>
                    <a:lstStyle/>
                    <a:p>
                      <a:r>
                        <a:rPr lang="zh-CN" altLang="en-US" sz="2400" b="0" i="0" kern="1200" dirty="0">
                          <a:solidFill>
                            <a:schemeClr val="dk1"/>
                          </a:solidFill>
                          <a:effectLst/>
                          <a:latin typeface="+mn-lt"/>
                          <a:ea typeface="+mn-ea"/>
                          <a:cs typeface="+mn-cs"/>
                        </a:rPr>
                        <a:t>主要的跨职能干系人</a:t>
                      </a:r>
                      <a:endParaRPr lang="zh-CN" alt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0" i="0" kern="1200" dirty="0">
                          <a:solidFill>
                            <a:schemeClr val="dk1"/>
                          </a:solidFill>
                          <a:effectLst/>
                          <a:latin typeface="+mn-lt"/>
                          <a:ea typeface="+mn-ea"/>
                          <a:cs typeface="+mn-cs"/>
                        </a:rPr>
                        <a:t>互动式讨论</a:t>
                      </a:r>
                      <a:endParaRPr lang="zh-CN" altLang="en-US" sz="2400" dirty="0"/>
                    </a:p>
                    <a:p>
                      <a:endParaRPr lang="zh-CN" altLang="en-US" sz="2400" dirty="0"/>
                    </a:p>
                  </a:txBody>
                  <a:tcPr/>
                </a:tc>
                <a:extLst>
                  <a:ext uri="{0D108BD9-81ED-4DB2-BD59-A6C34878D82A}">
                    <a16:rowId xmlns:a16="http://schemas.microsoft.com/office/drawing/2014/main" val="10003"/>
                  </a:ext>
                </a:extLst>
              </a:tr>
              <a:tr h="370840">
                <a:tc>
                  <a:txBody>
                    <a:bodyPr/>
                    <a:lstStyle/>
                    <a:p>
                      <a:r>
                        <a:rPr lang="zh-CN" altLang="en-US" sz="2400" b="0" i="0" kern="1200" dirty="0">
                          <a:solidFill>
                            <a:schemeClr val="dk1"/>
                          </a:solidFill>
                          <a:effectLst/>
                          <a:latin typeface="+mn-lt"/>
                          <a:ea typeface="+mn-ea"/>
                          <a:cs typeface="+mn-cs"/>
                        </a:rPr>
                        <a:t>问卷调查</a:t>
                      </a:r>
                      <a:endParaRPr lang="zh-CN" altLang="en-US" sz="2400" dirty="0"/>
                    </a:p>
                  </a:txBody>
                  <a:tcPr/>
                </a:tc>
                <a:tc>
                  <a:txBody>
                    <a:bodyPr/>
                    <a:lstStyle/>
                    <a:p>
                      <a:r>
                        <a:rPr lang="zh-CN" altLang="en-US" sz="2400" b="0" i="0" kern="1200" dirty="0">
                          <a:solidFill>
                            <a:schemeClr val="dk1"/>
                          </a:solidFill>
                          <a:effectLst/>
                          <a:latin typeface="+mn-lt"/>
                          <a:ea typeface="+mn-ea"/>
                          <a:cs typeface="+mn-cs"/>
                        </a:rPr>
                        <a:t>通过设计书面问题，向众多的受访者快速收集信息。</a:t>
                      </a:r>
                      <a:endParaRPr lang="zh-CN" altLang="en-US" sz="2400" dirty="0"/>
                    </a:p>
                  </a:txBody>
                  <a:tcPr/>
                </a:tc>
                <a:tc>
                  <a:txBody>
                    <a:bodyPr/>
                    <a:lstStyle/>
                    <a:p>
                      <a:r>
                        <a:rPr lang="zh-CN" altLang="en-US" sz="2400" b="0" i="0" kern="1200" dirty="0">
                          <a:solidFill>
                            <a:schemeClr val="dk1"/>
                          </a:solidFill>
                          <a:effectLst/>
                          <a:latin typeface="+mn-lt"/>
                          <a:ea typeface="+mn-ea"/>
                          <a:cs typeface="+mn-cs"/>
                        </a:rPr>
                        <a:t>众多的受访者</a:t>
                      </a:r>
                      <a:endParaRPr lang="zh-CN" altLang="en-US" sz="2400" dirty="0"/>
                    </a:p>
                  </a:txBody>
                  <a:tcPr/>
                </a:tc>
                <a:tc>
                  <a:txBody>
                    <a:bodyPr/>
                    <a:lstStyle/>
                    <a:p>
                      <a:r>
                        <a:rPr lang="zh-CN" altLang="en-US" sz="2400" b="0" i="0" kern="1200" dirty="0">
                          <a:solidFill>
                            <a:schemeClr val="dk1"/>
                          </a:solidFill>
                          <a:effectLst/>
                          <a:latin typeface="+mn-lt"/>
                          <a:ea typeface="+mn-ea"/>
                          <a:cs typeface="+mn-cs"/>
                        </a:rPr>
                        <a:t>问卷</a:t>
                      </a:r>
                      <a:endParaRPr lang="zh-CN" altLang="en-US" sz="2400" dirty="0"/>
                    </a:p>
                  </a:txBody>
                  <a:tcPr/>
                </a:tc>
                <a:extLst>
                  <a:ext uri="{0D108BD9-81ED-4DB2-BD59-A6C34878D82A}">
                    <a16:rowId xmlns:a16="http://schemas.microsoft.com/office/drawing/2014/main" val="10004"/>
                  </a:ext>
                </a:extLst>
              </a:tr>
            </a:tbl>
          </a:graphicData>
        </a:graphic>
      </p:graphicFrame>
      <p:sp>
        <p:nvSpPr>
          <p:cNvPr id="5" name="标题 1"/>
          <p:cNvSpPr txBox="1">
            <a:spLocks noChangeArrowheads="1"/>
          </p:cNvSpPr>
          <p:nvPr/>
        </p:nvSpPr>
        <p:spPr bwMode="auto">
          <a:xfrm>
            <a:off x="2051721" y="0"/>
            <a:ext cx="655272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3600" b="1" kern="1200">
                <a:solidFill>
                  <a:srgbClr val="000000"/>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a:lstStyle>
          <a:p>
            <a:pPr eaLnBrk="1" hangingPunct="1">
              <a:buFontTx/>
            </a:pPr>
            <a:r>
              <a:rPr lang="zh-CN" altLang="en-US"/>
              <a:t>二、</a:t>
            </a:r>
            <a:r>
              <a:rPr lang="zh-CN" altLang="zh-CN"/>
              <a:t>项目需求收集的方法</a:t>
            </a:r>
            <a:endParaRPr lang="zh-CN" altLang="en-US" dirty="0"/>
          </a:p>
        </p:txBody>
      </p:sp>
    </p:spTree>
    <p:extLst>
      <p:ext uri="{BB962C8B-B14F-4D97-AF65-F5344CB8AC3E}">
        <p14:creationId xmlns:p14="http://schemas.microsoft.com/office/powerpoint/2010/main" val="388059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26243" y="645193"/>
            <a:ext cx="8291513" cy="701675"/>
          </a:xfrm>
        </p:spPr>
        <p:txBody>
          <a:bodyPr anchor="ctr"/>
          <a:lstStyle/>
          <a:p>
            <a:pPr eaLnBrk="1" hangingPunct="1"/>
            <a:r>
              <a:rPr lang="en-US" altLang="zh-CN" dirty="0"/>
              <a:t>   </a:t>
            </a:r>
            <a:r>
              <a:rPr lang="zh-CN" altLang="en-US" dirty="0"/>
              <a:t>需求收集方法</a:t>
            </a:r>
            <a:endParaRPr lang="zh-CN" altLang="zh-CN" dirty="0"/>
          </a:p>
        </p:txBody>
      </p:sp>
      <p:sp>
        <p:nvSpPr>
          <p:cNvPr id="17101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7101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C431721B-F50F-4DB0-A54D-20C300728AC3}"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36</a:t>
            </a:fld>
            <a:endParaRPr lang="zh-CN" altLang="en-US" sz="1500">
              <a:solidFill>
                <a:srgbClr val="000000"/>
              </a:solidFill>
              <a:latin typeface="华文楷体" pitchFamily="2" charset="-122"/>
              <a:ea typeface="华文楷体" pitchFamily="2" charset="-122"/>
            </a:endParaRPr>
          </a:p>
        </p:txBody>
      </p:sp>
      <p:pic>
        <p:nvPicPr>
          <p:cNvPr id="3" name="图片 2">
            <a:extLst>
              <a:ext uri="{FF2B5EF4-FFF2-40B4-BE49-F238E27FC236}">
                <a16:creationId xmlns:a16="http://schemas.microsoft.com/office/drawing/2014/main" id="{3B268F3C-1A17-8C80-1B24-E9423D7266FA}"/>
              </a:ext>
            </a:extLst>
          </p:cNvPr>
          <p:cNvPicPr>
            <a:picLocks noChangeAspect="1"/>
          </p:cNvPicPr>
          <p:nvPr/>
        </p:nvPicPr>
        <p:blipFill>
          <a:blip r:embed="rId3"/>
          <a:stretch>
            <a:fillRect/>
          </a:stretch>
        </p:blipFill>
        <p:spPr>
          <a:xfrm>
            <a:off x="16027" y="1412776"/>
            <a:ext cx="9144000" cy="4684173"/>
          </a:xfrm>
          <a:prstGeom prst="rect">
            <a:avLst/>
          </a:prstGeom>
        </p:spPr>
      </p:pic>
    </p:spTree>
    <p:custDataLst>
      <p:tags r:id="rId1"/>
    </p:custDataLst>
    <p:extLst>
      <p:ext uri="{BB962C8B-B14F-4D97-AF65-F5344CB8AC3E}">
        <p14:creationId xmlns:p14="http://schemas.microsoft.com/office/powerpoint/2010/main" val="314909552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4391025" y="2947988"/>
            <a:ext cx="4357688" cy="2400300"/>
          </a:xfrm>
        </p:spPr>
        <p:txBody>
          <a:bodyPr anchor="ctr"/>
          <a:lstStyle/>
          <a:p>
            <a:pPr eaLnBrk="1" hangingPunct="1"/>
            <a:r>
              <a:rPr lang="zh-CN" altLang="en-US" sz="4000" dirty="0"/>
              <a:t>第三节 </a:t>
            </a:r>
            <a:br>
              <a:rPr lang="zh-CN" altLang="en-US" sz="4000" dirty="0"/>
            </a:br>
            <a:br>
              <a:rPr lang="zh-CN" altLang="en-US" sz="4000" dirty="0"/>
            </a:br>
            <a:r>
              <a:rPr lang="zh-CN" altLang="zh-CN" sz="4000" dirty="0"/>
              <a:t>项目范围计划</a:t>
            </a:r>
          </a:p>
        </p:txBody>
      </p:sp>
      <p:sp>
        <p:nvSpPr>
          <p:cNvPr id="173059"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73060"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CE93B3AE-03A3-495D-A178-0BB71ED2D190}"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37</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608" y="980729"/>
            <a:ext cx="7344816" cy="2736303"/>
          </a:xfrm>
          <a:solidFill>
            <a:schemeClr val="accent3">
              <a:lumMod val="20000"/>
              <a:lumOff val="80000"/>
            </a:schemeClr>
          </a:solidFill>
        </p:spPr>
        <p:txBody>
          <a:bodyPr>
            <a:noAutofit/>
          </a:bodyPr>
          <a:lstStyle/>
          <a:p>
            <a:pPr marL="357505" indent="0" eaLnBrk="1" hangingPunct="1">
              <a:lnSpc>
                <a:spcPct val="150000"/>
              </a:lnSpc>
              <a:defRPr/>
            </a:pPr>
            <a:r>
              <a:rPr lang="zh-CN" altLang="zh-CN" sz="2800" dirty="0"/>
              <a:t>项目范围</a:t>
            </a:r>
            <a:r>
              <a:rPr lang="zh-CN" altLang="en-US" sz="2800" dirty="0"/>
              <a:t>规划（计划）是创建范围管理计划，书面描述将如何定义、确认和控制项目范围的过程。本过程的主要作用是，在整个项目中对如何管理范围提供指南和方向。</a:t>
            </a:r>
            <a:endParaRPr altLang="zh-CN" sz="2800" dirty="0"/>
          </a:p>
        </p:txBody>
      </p:sp>
      <p:sp>
        <p:nvSpPr>
          <p:cNvPr id="17408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7408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6C18D85E-C5C3-4BFA-9853-A0B4BB5F26BA}"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38</a:t>
            </a:fld>
            <a:endParaRPr lang="en-US" altLang="zh-CN" sz="1500">
              <a:solidFill>
                <a:srgbClr val="000000"/>
              </a:solidFill>
              <a:latin typeface="华文楷体" pitchFamily="2" charset="-122"/>
              <a:ea typeface="华文楷体" pitchFamily="2" charset="-122"/>
            </a:endParaRPr>
          </a:p>
        </p:txBody>
      </p:sp>
      <p:graphicFrame>
        <p:nvGraphicFramePr>
          <p:cNvPr id="7" name="Object 20">
            <a:hlinkClick r:id="" action="ppaction://ole?verb=0"/>
          </p:cNvPr>
          <p:cNvGraphicFramePr>
            <a:graphicFrameLocks noChangeAspect="1"/>
          </p:cNvGraphicFramePr>
          <p:nvPr>
            <p:extLst>
              <p:ext uri="{D42A27DB-BD31-4B8C-83A1-F6EECF244321}">
                <p14:modId xmlns:p14="http://schemas.microsoft.com/office/powerpoint/2010/main" val="3483491042"/>
              </p:ext>
            </p:extLst>
          </p:nvPr>
        </p:nvGraphicFramePr>
        <p:xfrm>
          <a:off x="7020024" y="4580556"/>
          <a:ext cx="1440408" cy="1081825"/>
        </p:xfrm>
        <a:graphic>
          <a:graphicData uri="http://schemas.openxmlformats.org/presentationml/2006/ole">
            <mc:AlternateContent xmlns:mc="http://schemas.openxmlformats.org/markup-compatibility/2006">
              <mc:Choice xmlns:v="urn:schemas-microsoft-com:vml" Requires="v">
                <p:oleObj name="演示文稿" r:id="rId2" imgW="752886" imgH="565579" progId="PowerPoint.Show.8">
                  <p:embed/>
                </p:oleObj>
              </mc:Choice>
              <mc:Fallback>
                <p:oleObj name="演示文稿" r:id="rId2" imgW="752886" imgH="565579" progId="PowerPoint.Show.8">
                  <p:embed/>
                  <p:pic>
                    <p:nvPicPr>
                      <p:cNvPr id="0" name=""/>
                      <p:cNvPicPr>
                        <a:picLocks noChangeAspect="1" noChangeArrowheads="1"/>
                      </p:cNvPicPr>
                      <p:nvPr/>
                    </p:nvPicPr>
                    <p:blipFill>
                      <a:blip r:embed="rId3"/>
                      <a:srcRect/>
                      <a:stretch>
                        <a:fillRect/>
                      </a:stretch>
                    </p:blipFill>
                    <p:spPr bwMode="auto">
                      <a:xfrm>
                        <a:off x="7020024" y="4580556"/>
                        <a:ext cx="1440408" cy="1081825"/>
                      </a:xfrm>
                      <a:prstGeom prst="rect">
                        <a:avLst/>
                      </a:prstGeom>
                      <a:noFill/>
                      <a:ln>
                        <a:noFill/>
                      </a:ln>
                      <a:effectLst/>
                    </p:spPr>
                  </p:pic>
                </p:oleObj>
              </mc:Fallback>
            </mc:AlternateContent>
          </a:graphicData>
        </a:graphic>
      </p:graphicFrame>
      <p:sp>
        <p:nvSpPr>
          <p:cNvPr id="8" name="Rectangle 21"/>
          <p:cNvSpPr>
            <a:spLocks noChangeArrowheads="1"/>
          </p:cNvSpPr>
          <p:nvPr/>
        </p:nvSpPr>
        <p:spPr bwMode="auto">
          <a:xfrm>
            <a:off x="1763688" y="4340097"/>
            <a:ext cx="475615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Font typeface="Arial" pitchFamily="34" charset="0"/>
              <a:buNone/>
              <a:defRPr/>
            </a:pPr>
            <a:r>
              <a:rPr lang="zh-CN" altLang="en-US" dirty="0">
                <a:solidFill>
                  <a:schemeClr val="tx1">
                    <a:lumMod val="50000"/>
                  </a:schemeClr>
                </a:solidFill>
              </a:rPr>
              <a:t>案例：拍摄电影项目范围管理计划</a:t>
            </a: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246438" y="2340368"/>
            <a:ext cx="2851150" cy="519112"/>
          </a:xfrm>
          <a:prstGeom prst="rect">
            <a:avLst/>
          </a:prstGeom>
          <a:solidFill>
            <a:srgbClr val="7030A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800" b="1">
                <a:solidFill>
                  <a:srgbClr val="FFFFFF"/>
                </a:solidFill>
                <a:latin typeface="楷体" pitchFamily="49" charset="-122"/>
                <a:ea typeface="楷体" pitchFamily="49" charset="-122"/>
              </a:rPr>
              <a:t>项目范围说明书 </a:t>
            </a:r>
          </a:p>
        </p:txBody>
      </p:sp>
      <p:sp>
        <p:nvSpPr>
          <p:cNvPr id="8" name="AutoShape 7"/>
          <p:cNvSpPr>
            <a:spLocks noChangeArrowheads="1"/>
          </p:cNvSpPr>
          <p:nvPr/>
        </p:nvSpPr>
        <p:spPr bwMode="auto">
          <a:xfrm>
            <a:off x="1616075" y="3676650"/>
            <a:ext cx="5916613" cy="2071688"/>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indent="457200"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50000"/>
              </a:lnSpc>
              <a:spcBef>
                <a:spcPct val="0"/>
              </a:spcBef>
              <a:buFontTx/>
              <a:buNone/>
            </a:pPr>
            <a:r>
              <a:rPr lang="zh-CN" altLang="en-US" sz="2600" b="1">
                <a:solidFill>
                  <a:srgbClr val="000000"/>
                </a:solidFill>
                <a:latin typeface="楷体" pitchFamily="49" charset="-122"/>
                <a:ea typeface="楷体" pitchFamily="49" charset="-122"/>
              </a:rPr>
              <a:t>项目范围说明书是详细描述项目的可交付成果和为完成这些可交付成果所做的工作的文件。 </a:t>
            </a:r>
          </a:p>
        </p:txBody>
      </p:sp>
      <p:sp>
        <p:nvSpPr>
          <p:cNvPr id="9" name="AutoShape 8"/>
          <p:cNvSpPr>
            <a:spLocks noChangeArrowheads="1"/>
          </p:cNvSpPr>
          <p:nvPr/>
        </p:nvSpPr>
        <p:spPr bwMode="auto">
          <a:xfrm>
            <a:off x="4294188" y="2956318"/>
            <a:ext cx="304800" cy="712787"/>
          </a:xfrm>
          <a:prstGeom prst="downArrow">
            <a:avLst>
              <a:gd name="adj1" fmla="val 50000"/>
              <a:gd name="adj2" fmla="val 5510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lnSpc>
                <a:spcPct val="150000"/>
              </a:lnSpc>
              <a:spcBef>
                <a:spcPct val="0"/>
              </a:spcBef>
              <a:buFontTx/>
              <a:buNone/>
            </a:pPr>
            <a:endParaRPr lang="zh-CN" altLang="en-US" sz="2400" b="1">
              <a:solidFill>
                <a:srgbClr val="000000"/>
              </a:solidFill>
              <a:latin typeface="Arial" charset="0"/>
            </a:endParaRPr>
          </a:p>
        </p:txBody>
      </p:sp>
      <p:sp>
        <p:nvSpPr>
          <p:cNvPr id="10" name="AutoShape 9"/>
          <p:cNvSpPr>
            <a:spLocks noChangeArrowheads="1"/>
          </p:cNvSpPr>
          <p:nvPr/>
        </p:nvSpPr>
        <p:spPr bwMode="auto">
          <a:xfrm>
            <a:off x="5665788" y="1959368"/>
            <a:ext cx="838200" cy="457200"/>
          </a:xfrm>
          <a:prstGeom prst="irregularSeal2">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zh-CN" altLang="en-US" sz="1800">
              <a:solidFill>
                <a:srgbClr val="000000"/>
              </a:solidFill>
              <a:latin typeface="Arial" charset="0"/>
            </a:endParaRPr>
          </a:p>
        </p:txBody>
      </p:sp>
      <p:graphicFrame>
        <p:nvGraphicFramePr>
          <p:cNvPr id="181257" name="Object 12">
            <a:hlinkClick r:id="" action="ppaction://ole?verb=0"/>
          </p:cNvPr>
          <p:cNvGraphicFramePr>
            <a:graphicFrameLocks noChangeAspect="1"/>
          </p:cNvGraphicFramePr>
          <p:nvPr>
            <p:extLst>
              <p:ext uri="{D42A27DB-BD31-4B8C-83A1-F6EECF244321}">
                <p14:modId xmlns:p14="http://schemas.microsoft.com/office/powerpoint/2010/main" val="1825306532"/>
              </p:ext>
            </p:extLst>
          </p:nvPr>
        </p:nvGraphicFramePr>
        <p:xfrm>
          <a:off x="7289987" y="5780912"/>
          <a:ext cx="1222002" cy="918432"/>
        </p:xfrm>
        <a:graphic>
          <a:graphicData uri="http://schemas.openxmlformats.org/presentationml/2006/ole">
            <mc:AlternateContent xmlns:mc="http://schemas.openxmlformats.org/markup-compatibility/2006">
              <mc:Choice xmlns:v="urn:schemas-microsoft-com:vml" Requires="v">
                <p:oleObj name="演示文稿" r:id="rId2" imgW="754513" imgH="566823" progId="PowerPoint.Show.8">
                  <p:embed/>
                </p:oleObj>
              </mc:Choice>
              <mc:Fallback>
                <p:oleObj name="演示文稿" r:id="rId2" imgW="754513" imgH="566823" progId="PowerPoint.Show.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987" y="5780912"/>
                        <a:ext cx="1222002" cy="918432"/>
                      </a:xfrm>
                      <a:prstGeom prst="rect">
                        <a:avLst/>
                      </a:prstGeom>
                      <a:noFill/>
                      <a:ln>
                        <a:noFill/>
                      </a:ln>
                      <a:effectLst/>
                    </p:spPr>
                  </p:pic>
                </p:oleObj>
              </mc:Fallback>
            </mc:AlternateContent>
          </a:graphicData>
        </a:graphic>
      </p:graphicFrame>
      <p:sp>
        <p:nvSpPr>
          <p:cNvPr id="181258" name="Rectangle 13"/>
          <p:cNvSpPr>
            <a:spLocks noChangeArrowheads="1"/>
          </p:cNvSpPr>
          <p:nvPr/>
        </p:nvSpPr>
        <p:spPr bwMode="auto">
          <a:xfrm>
            <a:off x="1981200" y="6019285"/>
            <a:ext cx="4967064" cy="369332"/>
          </a:xfrm>
          <a:prstGeom prst="rect">
            <a:avLst/>
          </a:prstGeom>
          <a:solidFill>
            <a:srgbClr val="FFFEEE"/>
          </a:solidFill>
          <a:ln>
            <a:noFill/>
          </a:ln>
          <a:effectLst>
            <a:prstShdw prst="shdw17" dist="17961" dir="2700000">
              <a:srgbClr val="99988F"/>
            </a:prstShdw>
          </a:effectLst>
          <a:extLs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buFontTx/>
              <a:buNone/>
            </a:pPr>
            <a:r>
              <a:rPr lang="zh-CN" altLang="en-US" dirty="0">
                <a:solidFill>
                  <a:srgbClr val="000000"/>
                </a:solidFill>
                <a:latin typeface="Arial" charset="0"/>
              </a:rPr>
              <a:t>案例：网上购物平台项目范围说明书</a:t>
            </a:r>
          </a:p>
        </p:txBody>
      </p:sp>
    </p:spTree>
    <p:extLst>
      <p:ext uri="{BB962C8B-B14F-4D97-AF65-F5344CB8AC3E}">
        <p14:creationId xmlns:p14="http://schemas.microsoft.com/office/powerpoint/2010/main" val="166701319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952" y="1484784"/>
            <a:ext cx="8496944" cy="3416320"/>
          </a:xfrm>
          <a:prstGeom prst="rect">
            <a:avLst/>
          </a:prstGeom>
        </p:spPr>
        <p:txBody>
          <a:bodyPr wrap="square">
            <a:spAutoFit/>
          </a:bodyPr>
          <a:lstStyle/>
          <a:p>
            <a:pPr marL="342900" indent="-342900">
              <a:buFont typeface="Wingdings" panose="05000000000000000000" pitchFamily="2" charset="2"/>
              <a:buChar char="u"/>
            </a:pPr>
            <a:r>
              <a:rPr lang="zh-CN" altLang="en-US" b="1" dirty="0"/>
              <a:t>项目团队经过几个月的努力，基本完成了医院管理信息系统中</a:t>
            </a:r>
            <a:r>
              <a:rPr lang="zh-CN" altLang="en-US" b="1" dirty="0">
                <a:solidFill>
                  <a:srgbClr val="FF0000"/>
                </a:solidFill>
              </a:rPr>
              <a:t>门诊、药房和住院处</a:t>
            </a:r>
            <a:r>
              <a:rPr lang="zh-CN" altLang="en-US" b="1" dirty="0"/>
              <a:t>等部分的软件开发工作。但是，在这三部分软件的衔接和相关数据的使用问题上，供需双方的理解出现了差异。</a:t>
            </a:r>
            <a:endParaRPr lang="en-US" altLang="zh-CN" b="1" dirty="0"/>
          </a:p>
          <a:p>
            <a:pPr marL="342900" indent="-342900">
              <a:buFont typeface="Wingdings" panose="05000000000000000000" pitchFamily="2" charset="2"/>
              <a:buChar char="u"/>
            </a:pPr>
            <a:r>
              <a:rPr lang="zh-CN" altLang="en-US" b="1" dirty="0">
                <a:solidFill>
                  <a:srgbClr val="FF0000"/>
                </a:solidFill>
              </a:rPr>
              <a:t>开发方</a:t>
            </a:r>
            <a:r>
              <a:rPr lang="zh-CN" altLang="en-US" b="1" dirty="0"/>
              <a:t>认为：根据双方合同约定，只要上述三部分工作完成，并能使这套系统运行起来，就完成了合同规定的内容。</a:t>
            </a:r>
            <a:endParaRPr lang="en-US" altLang="zh-CN" b="1" dirty="0"/>
          </a:p>
          <a:p>
            <a:pPr marL="342900" indent="-342900">
              <a:buFont typeface="Wingdings" panose="05000000000000000000" pitchFamily="2" charset="2"/>
              <a:buChar char="u"/>
            </a:pPr>
            <a:r>
              <a:rPr lang="zh-CN" altLang="en-US" b="1" dirty="0">
                <a:solidFill>
                  <a:srgbClr val="FF0000"/>
                </a:solidFill>
              </a:rPr>
              <a:t>医院</a:t>
            </a:r>
            <a:r>
              <a:rPr lang="zh-CN" altLang="en-US" b="1" dirty="0"/>
              <a:t>的代表则认为：系统数据应该由三个部分共享，并且要对相关数据进行分析、处理，实现辅助决策的功能。</a:t>
            </a:r>
            <a:endParaRPr lang="en-US" altLang="zh-CN" b="1" dirty="0"/>
          </a:p>
          <a:p>
            <a:pPr marL="342900" indent="-342900">
              <a:buFont typeface="Wingdings" panose="05000000000000000000" pitchFamily="2" charset="2"/>
              <a:buChar char="u"/>
            </a:pPr>
            <a:endParaRPr lang="en-US" altLang="zh-CN" b="1" dirty="0"/>
          </a:p>
        </p:txBody>
      </p:sp>
      <p:pic>
        <p:nvPicPr>
          <p:cNvPr id="3696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4424" y="4581128"/>
            <a:ext cx="2529086" cy="2036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19790"/>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txBox="1">
            <a:spLocks noChangeArrowheads="1"/>
          </p:cNvSpPr>
          <p:nvPr/>
        </p:nvSpPr>
        <p:spPr bwMode="auto">
          <a:xfrm>
            <a:off x="714375" y="2325688"/>
            <a:ext cx="7800975" cy="2603500"/>
          </a:xfrm>
          <a:prstGeom prst="rect">
            <a:avLst/>
          </a:prstGeom>
          <a:solidFill>
            <a:schemeClr val="accent1"/>
          </a:solidFill>
          <a:ln w="9525">
            <a:solidFill>
              <a:schemeClr val="bg2"/>
            </a:solidFill>
            <a:miter lim="800000"/>
            <a:headEnd/>
            <a:tailEnd/>
          </a:ln>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60000"/>
              </a:lnSpc>
              <a:buFont typeface="Wingdings" pitchFamily="2" charset="2"/>
              <a:buNone/>
            </a:pPr>
            <a:r>
              <a:rPr lang="en-US" altLang="zh-CN" sz="2400" b="1">
                <a:solidFill>
                  <a:srgbClr val="FFFFFF"/>
                </a:solidFill>
                <a:latin typeface="楷体" pitchFamily="49" charset="-122"/>
                <a:ea typeface="楷体" pitchFamily="49" charset="-122"/>
              </a:rPr>
              <a:t>·</a:t>
            </a:r>
            <a:r>
              <a:rPr lang="zh-CN" altLang="en-US" sz="2400" b="1">
                <a:solidFill>
                  <a:srgbClr val="FFFFFF"/>
                </a:solidFill>
                <a:latin typeface="楷体" pitchFamily="49" charset="-122"/>
                <a:ea typeface="楷体" pitchFamily="49" charset="-122"/>
              </a:rPr>
              <a:t>让利害关系者就项目范围达成一致理解；</a:t>
            </a:r>
          </a:p>
          <a:p>
            <a:pPr eaLnBrk="1" hangingPunct="1">
              <a:lnSpc>
                <a:spcPct val="160000"/>
              </a:lnSpc>
              <a:buFont typeface="Wingdings" pitchFamily="2" charset="2"/>
              <a:buNone/>
            </a:pPr>
            <a:r>
              <a:rPr lang="en-US" altLang="zh-CN" sz="2400" b="1">
                <a:solidFill>
                  <a:srgbClr val="FFFFFF"/>
                </a:solidFill>
                <a:latin typeface="楷体" pitchFamily="49" charset="-122"/>
                <a:ea typeface="楷体" pitchFamily="49" charset="-122"/>
              </a:rPr>
              <a:t>·</a:t>
            </a:r>
            <a:r>
              <a:rPr lang="zh-CN" altLang="en-US" sz="2400" b="1">
                <a:solidFill>
                  <a:srgbClr val="FFFFFF"/>
                </a:solidFill>
                <a:latin typeface="楷体" pitchFamily="49" charset="-122"/>
                <a:ea typeface="楷体" pitchFamily="49" charset="-122"/>
              </a:rPr>
              <a:t>描述项目的主要可交付成果，使项目团队能够做出更详细的项目计划；</a:t>
            </a:r>
          </a:p>
          <a:p>
            <a:pPr eaLnBrk="1" hangingPunct="1">
              <a:lnSpc>
                <a:spcPct val="160000"/>
              </a:lnSpc>
              <a:buFont typeface="Wingdings" pitchFamily="2" charset="2"/>
              <a:buNone/>
            </a:pPr>
            <a:r>
              <a:rPr lang="en-US" altLang="zh-CN" sz="2400" b="1">
                <a:solidFill>
                  <a:srgbClr val="FFFFFF"/>
                </a:solidFill>
                <a:latin typeface="楷体" pitchFamily="49" charset="-122"/>
                <a:ea typeface="楷体" pitchFamily="49" charset="-122"/>
              </a:rPr>
              <a:t>·</a:t>
            </a:r>
            <a:r>
              <a:rPr lang="zh-CN" altLang="en-US" sz="2400" b="1">
                <a:solidFill>
                  <a:srgbClr val="FFFFFF"/>
                </a:solidFill>
                <a:latin typeface="楷体" pitchFamily="49" charset="-122"/>
                <a:ea typeface="楷体" pitchFamily="49" charset="-122"/>
              </a:rPr>
              <a:t>为项目范围控制提供基准。</a:t>
            </a:r>
          </a:p>
        </p:txBody>
      </p:sp>
      <p:sp>
        <p:nvSpPr>
          <p:cNvPr id="6" name="Text Box 3"/>
          <p:cNvSpPr txBox="1">
            <a:spLocks noChangeArrowheads="1"/>
          </p:cNvSpPr>
          <p:nvPr/>
        </p:nvSpPr>
        <p:spPr bwMode="auto">
          <a:xfrm>
            <a:off x="5143500" y="1038225"/>
            <a:ext cx="4000500"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b="1" dirty="0">
                <a:solidFill>
                  <a:srgbClr val="FF0000"/>
                </a:solidFill>
                <a:latin typeface="Arial" charset="0"/>
              </a:rPr>
              <a:t>项目范围说明书的作用</a:t>
            </a:r>
          </a:p>
        </p:txBody>
      </p:sp>
    </p:spTree>
    <p:extLst>
      <p:ext uri="{BB962C8B-B14F-4D97-AF65-F5344CB8AC3E}">
        <p14:creationId xmlns:p14="http://schemas.microsoft.com/office/powerpoint/2010/main" val="1116852253"/>
      </p:ext>
    </p:extLst>
  </p:cSld>
  <p:clrMapOvr>
    <a:masterClrMapping/>
  </p:clrMapOvr>
  <p:transition spd="med">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a:xfrm>
            <a:off x="4391025" y="2373313"/>
            <a:ext cx="4360863" cy="2606675"/>
          </a:xfrm>
        </p:spPr>
        <p:txBody>
          <a:bodyPr/>
          <a:lstStyle/>
          <a:p>
            <a:pPr eaLnBrk="1" hangingPunct="1"/>
            <a:r>
              <a:rPr lang="zh-CN" altLang="en-US" sz="4000"/>
              <a:t>第四节</a:t>
            </a:r>
            <a:br>
              <a:rPr lang="zh-CN" altLang="en-US" sz="4000"/>
            </a:br>
            <a:br>
              <a:rPr lang="en-US" altLang="zh-CN" sz="4000"/>
            </a:br>
            <a:r>
              <a:rPr lang="zh-CN" altLang="zh-CN" sz="4000"/>
              <a:t>项目范围的定义</a:t>
            </a:r>
            <a:endParaRPr lang="zh-CN" altLang="en-US" sz="4000"/>
          </a:p>
        </p:txBody>
      </p:sp>
      <p:sp>
        <p:nvSpPr>
          <p:cNvPr id="177155"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7715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fld id="{A81E536D-303F-42D9-9697-28DE6152475F}" type="slidenum">
              <a:rPr lang="en-US" altLang="zh-CN" sz="1800">
                <a:solidFill>
                  <a:srgbClr val="000000"/>
                </a:solidFill>
                <a:latin typeface="华文楷体" pitchFamily="2" charset="-122"/>
                <a:ea typeface="华文楷体" pitchFamily="2" charset="-122"/>
              </a:rPr>
              <a:pPr eaLnBrk="1" hangingPunct="1">
                <a:buFont typeface="Arial" charset="0"/>
                <a:buNone/>
              </a:pPr>
              <a:t>41</a:t>
            </a:fld>
            <a:endParaRPr lang="en-US" altLang="zh-CN" sz="1800">
              <a:solidFill>
                <a:srgbClr val="000000"/>
              </a:solidFill>
              <a:latin typeface="华文楷体" pitchFamily="2" charset="-122"/>
              <a:ea typeface="华文楷体"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2988" y="1604963"/>
            <a:ext cx="7489452" cy="3841750"/>
          </a:xfrm>
          <a:solidFill>
            <a:schemeClr val="accent3">
              <a:lumMod val="20000"/>
              <a:lumOff val="80000"/>
            </a:schemeClr>
          </a:solidFill>
        </p:spPr>
        <p:txBody>
          <a:bodyPr/>
          <a:lstStyle/>
          <a:p>
            <a:pPr marL="0" indent="0">
              <a:spcBef>
                <a:spcPts val="0"/>
              </a:spcBef>
              <a:buFont typeface="Wingdings" pitchFamily="2" charset="2"/>
              <a:buNone/>
              <a:defRPr/>
            </a:pPr>
            <a:r>
              <a:rPr lang="zh-CN" altLang="zh-CN" sz="3200" dirty="0">
                <a:latin typeface="黑体" pitchFamily="2" charset="-122"/>
                <a:ea typeface="黑体" pitchFamily="2" charset="-122"/>
              </a:rPr>
              <a:t>项目范围</a:t>
            </a:r>
            <a:r>
              <a:rPr lang="zh-CN" altLang="en-US" sz="3200" dirty="0">
                <a:latin typeface="黑体" pitchFamily="2" charset="-122"/>
                <a:ea typeface="黑体" pitchFamily="2" charset="-122"/>
              </a:rPr>
              <a:t>定义</a:t>
            </a:r>
            <a:r>
              <a:rPr lang="zh-CN" altLang="zh-CN" sz="3200" dirty="0">
                <a:latin typeface="黑体" pitchFamily="2" charset="-122"/>
                <a:ea typeface="黑体" pitchFamily="2" charset="-122"/>
              </a:rPr>
              <a:t>是项目范围管理的核心，以项目范围规划的成果为依据，是把项目的主要可交付成果进一步分解为更小、更容易管理的单元。</a:t>
            </a:r>
            <a:endParaRPr lang="en-US" altLang="zh-CN" sz="3200" dirty="0">
              <a:latin typeface="黑体" pitchFamily="2" charset="-122"/>
              <a:ea typeface="黑体" pitchFamily="2" charset="-122"/>
              <a:cs typeface="Times New Roman" pitchFamily="18" charset="0"/>
            </a:endParaRPr>
          </a:p>
          <a:p>
            <a:pPr marL="0" indent="0" eaLnBrk="1" hangingPunct="1">
              <a:buFont typeface="Wingdings 2" pitchFamily="18" charset="2"/>
              <a:buNone/>
              <a:defRPr/>
            </a:pPr>
            <a:endParaRPr dirty="0"/>
          </a:p>
        </p:txBody>
      </p:sp>
      <p:sp>
        <p:nvSpPr>
          <p:cNvPr id="17818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7818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99913612-2A57-4353-8955-C7CE347F480C}"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42</a:t>
            </a:fld>
            <a:endParaRPr lang="en-US" altLang="zh-CN" sz="1500">
              <a:solidFill>
                <a:srgbClr val="000000"/>
              </a:solidFill>
              <a:latin typeface="华文楷体" pitchFamily="2" charset="-122"/>
              <a:ea typeface="华文楷体" pitchFamily="2" charset="-122"/>
            </a:endParaRPr>
          </a:p>
        </p:txBody>
      </p:sp>
      <p:pic>
        <p:nvPicPr>
          <p:cNvPr id="36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109192"/>
            <a:ext cx="4608512" cy="2513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a:xfrm>
            <a:off x="285750" y="425450"/>
            <a:ext cx="1357313" cy="522288"/>
          </a:xfrm>
          <a:solidFill>
            <a:srgbClr val="7030A0"/>
          </a:solidFill>
        </p:spPr>
        <p:txBody>
          <a:bodyPr>
            <a:spAutoFit/>
          </a:bodyPr>
          <a:lstStyle/>
          <a:p>
            <a:r>
              <a:rPr lang="zh-CN" altLang="en-US" sz="2800" b="1">
                <a:solidFill>
                  <a:schemeClr val="bg1"/>
                </a:solidFill>
              </a:rPr>
              <a:t>案例</a:t>
            </a:r>
          </a:p>
        </p:txBody>
      </p:sp>
      <p:grpSp>
        <p:nvGrpSpPr>
          <p:cNvPr id="2" name="组合 21"/>
          <p:cNvGrpSpPr>
            <a:grpSpLocks/>
          </p:cNvGrpSpPr>
          <p:nvPr/>
        </p:nvGrpSpPr>
        <p:grpSpPr bwMode="auto">
          <a:xfrm>
            <a:off x="762000" y="1524000"/>
            <a:ext cx="1905000" cy="1676400"/>
            <a:chOff x="990600" y="1600200"/>
            <a:chExt cx="1905000" cy="1676400"/>
          </a:xfrm>
        </p:grpSpPr>
        <p:sp>
          <p:nvSpPr>
            <p:cNvPr id="14" name="圆角矩形 13"/>
            <p:cNvSpPr/>
            <p:nvPr/>
          </p:nvSpPr>
          <p:spPr>
            <a:xfrm>
              <a:off x="990600" y="1600200"/>
              <a:ext cx="19050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4362" name="TextBox 5"/>
            <p:cNvSpPr txBox="1">
              <a:spLocks noChangeArrowheads="1"/>
            </p:cNvSpPr>
            <p:nvPr/>
          </p:nvSpPr>
          <p:spPr bwMode="auto">
            <a:xfrm>
              <a:off x="1295400" y="266700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1800" b="1">
                  <a:solidFill>
                    <a:srgbClr val="FFFFFF"/>
                  </a:solidFill>
                  <a:latin typeface="Arial" charset="0"/>
                </a:rPr>
                <a:t>原汁生产厂</a:t>
              </a:r>
            </a:p>
          </p:txBody>
        </p:sp>
        <p:sp>
          <p:nvSpPr>
            <p:cNvPr id="7" name="TextBox 6"/>
            <p:cNvSpPr txBox="1"/>
            <p:nvPr/>
          </p:nvSpPr>
          <p:spPr>
            <a:xfrm>
              <a:off x="1143000" y="1828800"/>
              <a:ext cx="1570038"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原料浓缩原汁</a:t>
              </a:r>
            </a:p>
          </p:txBody>
        </p:sp>
      </p:grpSp>
      <p:grpSp>
        <p:nvGrpSpPr>
          <p:cNvPr id="3" name="组合 22"/>
          <p:cNvGrpSpPr>
            <a:grpSpLocks/>
          </p:cNvGrpSpPr>
          <p:nvPr/>
        </p:nvGrpSpPr>
        <p:grpSpPr bwMode="auto">
          <a:xfrm>
            <a:off x="3733800" y="1524000"/>
            <a:ext cx="1905000" cy="1676400"/>
            <a:chOff x="3657600" y="1600200"/>
            <a:chExt cx="1905000" cy="1676400"/>
          </a:xfrm>
        </p:grpSpPr>
        <p:sp>
          <p:nvSpPr>
            <p:cNvPr id="20" name="圆角矩形 19"/>
            <p:cNvSpPr/>
            <p:nvPr/>
          </p:nvSpPr>
          <p:spPr>
            <a:xfrm>
              <a:off x="3657600" y="1600200"/>
              <a:ext cx="19050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4359" name="TextBox 7"/>
            <p:cNvSpPr txBox="1">
              <a:spLocks noChangeArrowheads="1"/>
            </p:cNvSpPr>
            <p:nvPr/>
          </p:nvSpPr>
          <p:spPr bwMode="auto">
            <a:xfrm>
              <a:off x="3962400" y="274320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1800" b="1">
                  <a:solidFill>
                    <a:srgbClr val="FFFFFF"/>
                  </a:solidFill>
                  <a:latin typeface="Arial" charset="0"/>
                </a:rPr>
                <a:t>饮料加工厂</a:t>
              </a:r>
            </a:p>
          </p:txBody>
        </p:sp>
        <p:sp>
          <p:nvSpPr>
            <p:cNvPr id="184360" name="TextBox 8"/>
            <p:cNvSpPr txBox="1">
              <a:spLocks noChangeArrowheads="1"/>
            </p:cNvSpPr>
            <p:nvPr/>
          </p:nvSpPr>
          <p:spPr bwMode="auto">
            <a:xfrm>
              <a:off x="4038600" y="182880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1800" b="1">
                  <a:solidFill>
                    <a:srgbClr val="FFFFFF"/>
                  </a:solidFill>
                  <a:latin typeface="Arial" charset="0"/>
                </a:rPr>
                <a:t>添加配方</a:t>
              </a:r>
            </a:p>
          </p:txBody>
        </p:sp>
      </p:grpSp>
      <p:grpSp>
        <p:nvGrpSpPr>
          <p:cNvPr id="4" name="组合 23"/>
          <p:cNvGrpSpPr>
            <a:grpSpLocks/>
          </p:cNvGrpSpPr>
          <p:nvPr/>
        </p:nvGrpSpPr>
        <p:grpSpPr bwMode="auto">
          <a:xfrm>
            <a:off x="6629400" y="1524000"/>
            <a:ext cx="1905000" cy="1676400"/>
            <a:chOff x="6248400" y="1600200"/>
            <a:chExt cx="1905000" cy="1676400"/>
          </a:xfrm>
        </p:grpSpPr>
        <p:sp>
          <p:nvSpPr>
            <p:cNvPr id="21" name="圆角矩形 20"/>
            <p:cNvSpPr/>
            <p:nvPr/>
          </p:nvSpPr>
          <p:spPr>
            <a:xfrm>
              <a:off x="6248400" y="1600200"/>
              <a:ext cx="19050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4356" name="TextBox 9"/>
            <p:cNvSpPr txBox="1">
              <a:spLocks noChangeArrowheads="1"/>
            </p:cNvSpPr>
            <p:nvPr/>
          </p:nvSpPr>
          <p:spPr bwMode="auto">
            <a:xfrm>
              <a:off x="6553200" y="2514600"/>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b="1">
                  <a:solidFill>
                    <a:srgbClr val="FFFFFF"/>
                  </a:solidFill>
                  <a:latin typeface="Arial" charset="0"/>
                </a:rPr>
                <a:t>包装厂</a:t>
              </a:r>
              <a:endParaRPr lang="en-US" altLang="zh-CN" sz="1800" b="1">
                <a:solidFill>
                  <a:srgbClr val="FFFFFF"/>
                </a:solidFill>
                <a:latin typeface="Arial" charset="0"/>
              </a:endParaRPr>
            </a:p>
            <a:p>
              <a:pPr algn="ctr" eaLnBrk="1" hangingPunct="1">
                <a:spcBef>
                  <a:spcPct val="0"/>
                </a:spcBef>
                <a:buFontTx/>
                <a:buNone/>
              </a:pPr>
              <a:r>
                <a:rPr lang="zh-CN" altLang="en-US" sz="1800" b="1">
                  <a:solidFill>
                    <a:srgbClr val="FFFFFF"/>
                  </a:solidFill>
                  <a:latin typeface="Arial" charset="0"/>
                </a:rPr>
                <a:t>（瓶或罐）</a:t>
              </a:r>
            </a:p>
          </p:txBody>
        </p:sp>
        <p:sp>
          <p:nvSpPr>
            <p:cNvPr id="184357" name="TextBox 10"/>
            <p:cNvSpPr txBox="1">
              <a:spLocks noChangeArrowheads="1"/>
            </p:cNvSpPr>
            <p:nvPr/>
          </p:nvSpPr>
          <p:spPr bwMode="auto">
            <a:xfrm>
              <a:off x="6934200" y="175260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1800" b="1">
                  <a:solidFill>
                    <a:srgbClr val="FFFFFF"/>
                  </a:solidFill>
                  <a:latin typeface="Arial" charset="0"/>
                </a:rPr>
                <a:t>成品</a:t>
              </a:r>
            </a:p>
          </p:txBody>
        </p:sp>
      </p:grpSp>
      <p:sp>
        <p:nvSpPr>
          <p:cNvPr id="12" name="TextBox 11"/>
          <p:cNvSpPr txBox="1">
            <a:spLocks noChangeArrowheads="1"/>
          </p:cNvSpPr>
          <p:nvPr/>
        </p:nvSpPr>
        <p:spPr bwMode="auto">
          <a:xfrm>
            <a:off x="1066800" y="4033838"/>
            <a:ext cx="1416050" cy="461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400">
                <a:solidFill>
                  <a:srgbClr val="FFFFFF"/>
                </a:solidFill>
                <a:latin typeface="Arial" charset="0"/>
              </a:rPr>
              <a:t>分销中心</a:t>
            </a:r>
          </a:p>
        </p:txBody>
      </p:sp>
      <p:sp>
        <p:nvSpPr>
          <p:cNvPr id="13" name="TextBox 12"/>
          <p:cNvSpPr txBox="1">
            <a:spLocks noChangeArrowheads="1"/>
          </p:cNvSpPr>
          <p:nvPr/>
        </p:nvSpPr>
        <p:spPr bwMode="auto">
          <a:xfrm>
            <a:off x="4343400" y="5486400"/>
            <a:ext cx="1416050" cy="461963"/>
          </a:xfrm>
          <a:prstGeom prst="rect">
            <a:avLst/>
          </a:prstGeom>
          <a:solidFill>
            <a:srgbClr val="7030A0"/>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FFFFFF"/>
                </a:solidFill>
                <a:latin typeface="Arial" charset="0"/>
              </a:rPr>
              <a:t>零售网点</a:t>
            </a:r>
          </a:p>
        </p:txBody>
      </p:sp>
      <p:sp>
        <p:nvSpPr>
          <p:cNvPr id="17" name="TextBox 16"/>
          <p:cNvSpPr txBox="1">
            <a:spLocks noChangeArrowheads="1"/>
          </p:cNvSpPr>
          <p:nvPr/>
        </p:nvSpPr>
        <p:spPr bwMode="auto">
          <a:xfrm>
            <a:off x="4191000" y="4033838"/>
            <a:ext cx="1416050" cy="461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400">
                <a:solidFill>
                  <a:srgbClr val="FFFFFF"/>
                </a:solidFill>
                <a:latin typeface="Arial" charset="0"/>
              </a:rPr>
              <a:t>分销中心</a:t>
            </a:r>
          </a:p>
        </p:txBody>
      </p:sp>
      <p:sp>
        <p:nvSpPr>
          <p:cNvPr id="19" name="TextBox 18"/>
          <p:cNvSpPr txBox="1">
            <a:spLocks noChangeArrowheads="1"/>
          </p:cNvSpPr>
          <p:nvPr/>
        </p:nvSpPr>
        <p:spPr bwMode="auto">
          <a:xfrm>
            <a:off x="7353300" y="4033838"/>
            <a:ext cx="800100" cy="461962"/>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400">
                <a:solidFill>
                  <a:srgbClr val="FFFFFF"/>
                </a:solidFill>
                <a:latin typeface="Arial" charset="0"/>
              </a:rPr>
              <a:t>·</a:t>
            </a:r>
            <a:r>
              <a:rPr lang="en-US" altLang="zh-CN" sz="2400">
                <a:solidFill>
                  <a:srgbClr val="FFFFFF"/>
                </a:solidFill>
                <a:latin typeface="Arial" charset="0"/>
              </a:rPr>
              <a:t>··</a:t>
            </a:r>
            <a:r>
              <a:rPr lang="zh-CN" altLang="en-US" sz="2400">
                <a:solidFill>
                  <a:srgbClr val="FFFFFF"/>
                </a:solidFill>
                <a:latin typeface="Arial" charset="0"/>
              </a:rPr>
              <a:t>·</a:t>
            </a:r>
            <a:r>
              <a:rPr lang="en-US" altLang="zh-CN" sz="2400">
                <a:solidFill>
                  <a:srgbClr val="FFFFFF"/>
                </a:solidFill>
                <a:latin typeface="Arial" charset="0"/>
              </a:rPr>
              <a:t>··</a:t>
            </a:r>
            <a:endParaRPr lang="zh-CN" altLang="en-US" sz="2400">
              <a:solidFill>
                <a:srgbClr val="FFFFFF"/>
              </a:solidFill>
              <a:latin typeface="Arial" charset="0"/>
            </a:endParaRPr>
          </a:p>
        </p:txBody>
      </p:sp>
      <p:grpSp>
        <p:nvGrpSpPr>
          <p:cNvPr id="5" name="组合 32"/>
          <p:cNvGrpSpPr>
            <a:grpSpLocks/>
          </p:cNvGrpSpPr>
          <p:nvPr/>
        </p:nvGrpSpPr>
        <p:grpSpPr bwMode="auto">
          <a:xfrm>
            <a:off x="2743200" y="1676400"/>
            <a:ext cx="914400" cy="1560513"/>
            <a:chOff x="2743200" y="1676400"/>
            <a:chExt cx="914400" cy="1560731"/>
          </a:xfrm>
        </p:grpSpPr>
        <p:cxnSp>
          <p:nvCxnSpPr>
            <p:cNvPr id="26" name="直接箭头连接符 25"/>
            <p:cNvCxnSpPr/>
            <p:nvPr/>
          </p:nvCxnSpPr>
          <p:spPr>
            <a:xfrm>
              <a:off x="2743200" y="2438506"/>
              <a:ext cx="9144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353" name="TextBox 26"/>
            <p:cNvSpPr txBox="1">
              <a:spLocks noChangeArrowheads="1"/>
            </p:cNvSpPr>
            <p:nvPr/>
          </p:nvSpPr>
          <p:spPr bwMode="auto">
            <a:xfrm>
              <a:off x="2819400" y="1676400"/>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a:solidFill>
                    <a:srgbClr val="000000"/>
                  </a:solidFill>
                  <a:latin typeface="Arial" charset="0"/>
                </a:rPr>
                <a:t>客户</a:t>
              </a:r>
              <a:endParaRPr lang="en-US" altLang="zh-CN" sz="1800">
                <a:solidFill>
                  <a:srgbClr val="000000"/>
                </a:solidFill>
                <a:latin typeface="Arial" charset="0"/>
              </a:endParaRPr>
            </a:p>
            <a:p>
              <a:pPr algn="ctr" eaLnBrk="1" hangingPunct="1">
                <a:spcBef>
                  <a:spcPct val="0"/>
                </a:spcBef>
                <a:buFontTx/>
                <a:buNone/>
              </a:pPr>
              <a:r>
                <a:rPr lang="zh-CN" altLang="en-US" sz="1800">
                  <a:solidFill>
                    <a:srgbClr val="000000"/>
                  </a:solidFill>
                  <a:latin typeface="Arial" charset="0"/>
                </a:rPr>
                <a:t>关系</a:t>
              </a:r>
            </a:p>
          </p:txBody>
        </p:sp>
        <p:sp>
          <p:nvSpPr>
            <p:cNvPr id="184354" name="TextBox 27"/>
            <p:cNvSpPr txBox="1">
              <a:spLocks noChangeArrowheads="1"/>
            </p:cNvSpPr>
            <p:nvPr/>
          </p:nvSpPr>
          <p:spPr bwMode="auto">
            <a:xfrm>
              <a:off x="2743200" y="2590800"/>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a:solidFill>
                    <a:srgbClr val="000000"/>
                  </a:solidFill>
                  <a:latin typeface="Arial" charset="0"/>
                </a:rPr>
                <a:t>供应商</a:t>
              </a:r>
              <a:endParaRPr lang="en-US" altLang="zh-CN" sz="1800">
                <a:solidFill>
                  <a:srgbClr val="000000"/>
                </a:solidFill>
                <a:latin typeface="Arial" charset="0"/>
              </a:endParaRPr>
            </a:p>
            <a:p>
              <a:pPr algn="ctr" eaLnBrk="1" hangingPunct="1">
                <a:spcBef>
                  <a:spcPct val="0"/>
                </a:spcBef>
                <a:buFontTx/>
                <a:buNone/>
              </a:pPr>
              <a:r>
                <a:rPr lang="zh-CN" altLang="en-US" sz="1800">
                  <a:solidFill>
                    <a:srgbClr val="000000"/>
                  </a:solidFill>
                  <a:latin typeface="Arial" charset="0"/>
                </a:rPr>
                <a:t>关系</a:t>
              </a:r>
            </a:p>
          </p:txBody>
        </p:sp>
      </p:grpSp>
      <p:grpSp>
        <p:nvGrpSpPr>
          <p:cNvPr id="6" name="组合 31"/>
          <p:cNvGrpSpPr>
            <a:grpSpLocks/>
          </p:cNvGrpSpPr>
          <p:nvPr/>
        </p:nvGrpSpPr>
        <p:grpSpPr bwMode="auto">
          <a:xfrm>
            <a:off x="5715000" y="1600200"/>
            <a:ext cx="914400" cy="1560513"/>
            <a:chOff x="5715000" y="1600200"/>
            <a:chExt cx="914400" cy="1560731"/>
          </a:xfrm>
        </p:grpSpPr>
        <p:cxnSp>
          <p:nvCxnSpPr>
            <p:cNvPr id="29" name="直接箭头连接符 28"/>
            <p:cNvCxnSpPr/>
            <p:nvPr/>
          </p:nvCxnSpPr>
          <p:spPr>
            <a:xfrm>
              <a:off x="5715000" y="2362306"/>
              <a:ext cx="914400" cy="158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350" name="TextBox 29"/>
            <p:cNvSpPr txBox="1">
              <a:spLocks noChangeArrowheads="1"/>
            </p:cNvSpPr>
            <p:nvPr/>
          </p:nvSpPr>
          <p:spPr bwMode="auto">
            <a:xfrm>
              <a:off x="5791200" y="1600200"/>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a:solidFill>
                    <a:srgbClr val="000000"/>
                  </a:solidFill>
                  <a:latin typeface="Arial" charset="0"/>
                </a:rPr>
                <a:t>客户</a:t>
              </a:r>
              <a:endParaRPr lang="en-US" altLang="zh-CN" sz="1800">
                <a:solidFill>
                  <a:srgbClr val="000000"/>
                </a:solidFill>
                <a:latin typeface="Arial" charset="0"/>
              </a:endParaRPr>
            </a:p>
            <a:p>
              <a:pPr algn="ctr" eaLnBrk="1" hangingPunct="1">
                <a:spcBef>
                  <a:spcPct val="0"/>
                </a:spcBef>
                <a:buFontTx/>
                <a:buNone/>
              </a:pPr>
              <a:r>
                <a:rPr lang="zh-CN" altLang="en-US" sz="1800">
                  <a:solidFill>
                    <a:srgbClr val="000000"/>
                  </a:solidFill>
                  <a:latin typeface="Arial" charset="0"/>
                </a:rPr>
                <a:t>关系</a:t>
              </a:r>
            </a:p>
          </p:txBody>
        </p:sp>
        <p:sp>
          <p:nvSpPr>
            <p:cNvPr id="184351" name="TextBox 30"/>
            <p:cNvSpPr txBox="1">
              <a:spLocks noChangeArrowheads="1"/>
            </p:cNvSpPr>
            <p:nvPr/>
          </p:nvSpPr>
          <p:spPr bwMode="auto">
            <a:xfrm>
              <a:off x="5715000" y="2514600"/>
              <a:ext cx="877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a:solidFill>
                    <a:srgbClr val="000000"/>
                  </a:solidFill>
                  <a:latin typeface="Arial" charset="0"/>
                </a:rPr>
                <a:t>供应商</a:t>
              </a:r>
              <a:endParaRPr lang="en-US" altLang="zh-CN" sz="1800">
                <a:solidFill>
                  <a:srgbClr val="000000"/>
                </a:solidFill>
                <a:latin typeface="Arial" charset="0"/>
              </a:endParaRPr>
            </a:p>
            <a:p>
              <a:pPr algn="ctr" eaLnBrk="1" hangingPunct="1">
                <a:spcBef>
                  <a:spcPct val="0"/>
                </a:spcBef>
                <a:buFontTx/>
                <a:buNone/>
              </a:pPr>
              <a:r>
                <a:rPr lang="zh-CN" altLang="en-US" sz="1800">
                  <a:solidFill>
                    <a:srgbClr val="000000"/>
                  </a:solidFill>
                  <a:latin typeface="Arial" charset="0"/>
                </a:rPr>
                <a:t>关系</a:t>
              </a:r>
            </a:p>
          </p:txBody>
        </p:sp>
      </p:grpSp>
      <p:grpSp>
        <p:nvGrpSpPr>
          <p:cNvPr id="8" name="组合 45"/>
          <p:cNvGrpSpPr>
            <a:grpSpLocks/>
          </p:cNvGrpSpPr>
          <p:nvPr/>
        </p:nvGrpSpPr>
        <p:grpSpPr bwMode="auto">
          <a:xfrm>
            <a:off x="1981200" y="3200400"/>
            <a:ext cx="5791200" cy="1103313"/>
            <a:chOff x="1981200" y="3200400"/>
            <a:chExt cx="5791200" cy="1103531"/>
          </a:xfrm>
        </p:grpSpPr>
        <p:cxnSp>
          <p:nvCxnSpPr>
            <p:cNvPr id="35" name="直接箭头连接符 34"/>
            <p:cNvCxnSpPr>
              <a:stCxn id="21" idx="2"/>
            </p:cNvCxnSpPr>
            <p:nvPr/>
          </p:nvCxnSpPr>
          <p:spPr>
            <a:xfrm rot="5400000">
              <a:off x="4438582" y="743018"/>
              <a:ext cx="685936" cy="56007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1" idx="2"/>
            </p:cNvCxnSpPr>
            <p:nvPr/>
          </p:nvCxnSpPr>
          <p:spPr>
            <a:xfrm rot="5400000">
              <a:off x="5924475" y="2305125"/>
              <a:ext cx="762151" cy="25527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1" idx="2"/>
            </p:cNvCxnSpPr>
            <p:nvPr/>
          </p:nvCxnSpPr>
          <p:spPr>
            <a:xfrm rot="16200000" flipH="1">
              <a:off x="7296075" y="3486225"/>
              <a:ext cx="762151" cy="1905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348" name="TextBox 44"/>
            <p:cNvSpPr txBox="1">
              <a:spLocks noChangeArrowheads="1"/>
            </p:cNvSpPr>
            <p:nvPr/>
          </p:nvSpPr>
          <p:spPr bwMode="auto">
            <a:xfrm>
              <a:off x="5867400" y="3657600"/>
              <a:ext cx="1338828" cy="6463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b="1">
                  <a:solidFill>
                    <a:srgbClr val="000000"/>
                  </a:solidFill>
                  <a:latin typeface="Arial" charset="0"/>
                </a:rPr>
                <a:t>客户关系</a:t>
              </a:r>
              <a:endParaRPr lang="en-US" altLang="zh-CN" sz="1800" b="1">
                <a:solidFill>
                  <a:srgbClr val="000000"/>
                </a:solidFill>
                <a:latin typeface="Arial" charset="0"/>
              </a:endParaRPr>
            </a:p>
            <a:p>
              <a:pPr algn="ctr" eaLnBrk="1" hangingPunct="1">
                <a:spcBef>
                  <a:spcPct val="0"/>
                </a:spcBef>
                <a:buFontTx/>
                <a:buNone/>
              </a:pPr>
              <a:r>
                <a:rPr lang="zh-CN" altLang="en-US" sz="1800" b="1">
                  <a:solidFill>
                    <a:srgbClr val="000000"/>
                  </a:solidFill>
                  <a:latin typeface="Arial" charset="0"/>
                </a:rPr>
                <a:t>供应商关系</a:t>
              </a:r>
            </a:p>
          </p:txBody>
        </p:sp>
      </p:grpSp>
      <p:sp>
        <p:nvSpPr>
          <p:cNvPr id="47" name="TextBox 46"/>
          <p:cNvSpPr txBox="1">
            <a:spLocks noChangeArrowheads="1"/>
          </p:cNvSpPr>
          <p:nvPr/>
        </p:nvSpPr>
        <p:spPr bwMode="auto">
          <a:xfrm>
            <a:off x="5867400" y="5486400"/>
            <a:ext cx="1416050" cy="461963"/>
          </a:xfrm>
          <a:prstGeom prst="rect">
            <a:avLst/>
          </a:prstGeom>
          <a:solidFill>
            <a:srgbClr val="7030A0"/>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FFFFFF"/>
                </a:solidFill>
                <a:latin typeface="Arial" charset="0"/>
              </a:rPr>
              <a:t>零售网点</a:t>
            </a:r>
          </a:p>
        </p:txBody>
      </p:sp>
      <p:sp>
        <p:nvSpPr>
          <p:cNvPr id="48" name="TextBox 47"/>
          <p:cNvSpPr txBox="1">
            <a:spLocks noChangeArrowheads="1"/>
          </p:cNvSpPr>
          <p:nvPr/>
        </p:nvSpPr>
        <p:spPr bwMode="auto">
          <a:xfrm>
            <a:off x="2819400" y="5486400"/>
            <a:ext cx="1416050" cy="461963"/>
          </a:xfrm>
          <a:prstGeom prst="rect">
            <a:avLst/>
          </a:prstGeom>
          <a:solidFill>
            <a:srgbClr val="7030A0"/>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FFFFFF"/>
                </a:solidFill>
                <a:latin typeface="Arial" charset="0"/>
              </a:rPr>
              <a:t>零售网点</a:t>
            </a:r>
          </a:p>
        </p:txBody>
      </p:sp>
      <p:sp>
        <p:nvSpPr>
          <p:cNvPr id="184335" name="TextBox 56"/>
          <p:cNvSpPr txBox="1">
            <a:spLocks noChangeArrowheads="1"/>
          </p:cNvSpPr>
          <p:nvPr/>
        </p:nvSpPr>
        <p:spPr bwMode="auto">
          <a:xfrm>
            <a:off x="1600200" y="762000"/>
            <a:ext cx="603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000000"/>
                </a:solidFill>
                <a:latin typeface="Arial" charset="0"/>
              </a:rPr>
              <a:t>软饮料生产和销售中客户管理问题解决方案</a:t>
            </a:r>
          </a:p>
        </p:txBody>
      </p:sp>
      <p:grpSp>
        <p:nvGrpSpPr>
          <p:cNvPr id="9" name="组合 58"/>
          <p:cNvGrpSpPr>
            <a:grpSpLocks/>
          </p:cNvGrpSpPr>
          <p:nvPr/>
        </p:nvGrpSpPr>
        <p:grpSpPr bwMode="auto">
          <a:xfrm>
            <a:off x="2971800" y="4495800"/>
            <a:ext cx="3603625" cy="990600"/>
            <a:chOff x="2971800" y="4495800"/>
            <a:chExt cx="3603486" cy="990600"/>
          </a:xfrm>
        </p:grpSpPr>
        <p:cxnSp>
          <p:nvCxnSpPr>
            <p:cNvPr id="50" name="直接箭头连接符 49"/>
            <p:cNvCxnSpPr>
              <a:stCxn id="17" idx="2"/>
              <a:endCxn id="48" idx="0"/>
            </p:cNvCxnSpPr>
            <p:nvPr/>
          </p:nvCxnSpPr>
          <p:spPr>
            <a:xfrm rot="5400000">
              <a:off x="3717877" y="4305326"/>
              <a:ext cx="990600" cy="137154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17" idx="2"/>
              <a:endCxn id="13" idx="0"/>
            </p:cNvCxnSpPr>
            <p:nvPr/>
          </p:nvCxnSpPr>
          <p:spPr>
            <a:xfrm rot="16200000" flipH="1">
              <a:off x="4479848" y="4914903"/>
              <a:ext cx="990600" cy="152394"/>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7" idx="2"/>
              <a:endCxn id="47" idx="0"/>
            </p:cNvCxnSpPr>
            <p:nvPr/>
          </p:nvCxnSpPr>
          <p:spPr>
            <a:xfrm rot="16200000" flipH="1">
              <a:off x="5241818" y="4152932"/>
              <a:ext cx="990600" cy="167633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344" name="TextBox 57"/>
            <p:cNvSpPr txBox="1">
              <a:spLocks noChangeArrowheads="1"/>
            </p:cNvSpPr>
            <p:nvPr/>
          </p:nvSpPr>
          <p:spPr bwMode="auto">
            <a:xfrm>
              <a:off x="2971800" y="4572000"/>
              <a:ext cx="1338828" cy="6463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1800" b="1">
                  <a:solidFill>
                    <a:srgbClr val="000000"/>
                  </a:solidFill>
                  <a:latin typeface="Arial" charset="0"/>
                </a:rPr>
                <a:t>客户关系</a:t>
              </a:r>
              <a:endParaRPr lang="en-US" altLang="zh-CN" sz="1800" b="1">
                <a:solidFill>
                  <a:srgbClr val="000000"/>
                </a:solidFill>
                <a:latin typeface="Arial" charset="0"/>
              </a:endParaRPr>
            </a:p>
            <a:p>
              <a:pPr algn="ctr" eaLnBrk="1" hangingPunct="1">
                <a:spcBef>
                  <a:spcPct val="0"/>
                </a:spcBef>
                <a:buFontTx/>
                <a:buNone/>
              </a:pPr>
              <a:r>
                <a:rPr lang="zh-CN" altLang="en-US" sz="1800" b="1">
                  <a:solidFill>
                    <a:srgbClr val="000000"/>
                  </a:solidFill>
                  <a:latin typeface="Arial" charset="0"/>
                </a:rPr>
                <a:t>供应商关系</a:t>
              </a:r>
            </a:p>
          </p:txBody>
        </p:sp>
      </p:grpSp>
      <p:sp>
        <p:nvSpPr>
          <p:cNvPr id="60" name="TextBox 59"/>
          <p:cNvSpPr txBox="1">
            <a:spLocks noChangeArrowheads="1"/>
          </p:cNvSpPr>
          <p:nvPr/>
        </p:nvSpPr>
        <p:spPr bwMode="auto">
          <a:xfrm>
            <a:off x="1295400" y="5486400"/>
            <a:ext cx="800100" cy="461963"/>
          </a:xfrm>
          <a:prstGeom prst="rect">
            <a:avLst/>
          </a:prstGeom>
          <a:solidFill>
            <a:srgbClr val="7030A0"/>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2400" b="1">
                <a:solidFill>
                  <a:srgbClr val="FFFFFF"/>
                </a:solidFill>
                <a:latin typeface="Arial" charset="0"/>
              </a:rPr>
              <a:t>······</a:t>
            </a:r>
            <a:endParaRPr lang="zh-CN" altLang="en-US" sz="2400" b="1">
              <a:solidFill>
                <a:srgbClr val="FFFFFF"/>
              </a:solidFill>
              <a:latin typeface="Arial" charset="0"/>
            </a:endParaRPr>
          </a:p>
        </p:txBody>
      </p:sp>
      <p:sp>
        <p:nvSpPr>
          <p:cNvPr id="61" name="TextBox 60"/>
          <p:cNvSpPr txBox="1">
            <a:spLocks noChangeArrowheads="1"/>
          </p:cNvSpPr>
          <p:nvPr/>
        </p:nvSpPr>
        <p:spPr bwMode="auto">
          <a:xfrm>
            <a:off x="7734300" y="5481638"/>
            <a:ext cx="800100" cy="461962"/>
          </a:xfrm>
          <a:prstGeom prst="rect">
            <a:avLst/>
          </a:prstGeom>
          <a:solidFill>
            <a:srgbClr val="7030A0"/>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2400" b="1">
                <a:solidFill>
                  <a:srgbClr val="FFFFFF"/>
                </a:solidFill>
                <a:latin typeface="Arial" charset="0"/>
              </a:rPr>
              <a:t>······</a:t>
            </a:r>
            <a:endParaRPr lang="zh-CN" altLang="en-US" sz="2400" b="1">
              <a:solidFill>
                <a:srgbClr val="FFFFFF"/>
              </a:solidFill>
              <a:latin typeface="Arial" charset="0"/>
            </a:endParaRPr>
          </a:p>
        </p:txBody>
      </p:sp>
      <p:cxnSp>
        <p:nvCxnSpPr>
          <p:cNvPr id="63" name="直接箭头连接符 62"/>
          <p:cNvCxnSpPr>
            <a:stCxn id="12" idx="2"/>
            <a:endCxn id="60" idx="0"/>
          </p:cNvCxnSpPr>
          <p:nvPr/>
        </p:nvCxnSpPr>
        <p:spPr>
          <a:xfrm rot="5400000">
            <a:off x="1239838" y="4951412"/>
            <a:ext cx="990600" cy="7937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19" idx="2"/>
            <a:endCxn id="61" idx="0"/>
          </p:cNvCxnSpPr>
          <p:nvPr/>
        </p:nvCxnSpPr>
        <p:spPr>
          <a:xfrm rot="16200000" flipH="1">
            <a:off x="7450931" y="4798219"/>
            <a:ext cx="985838" cy="38100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Lef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lide(from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lide(fromTop)">
                                      <p:cBhvr>
                                        <p:cTn id="32" dur="500"/>
                                        <p:tgtEl>
                                          <p:spTgt spid="12"/>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lide(fromTop)">
                                      <p:cBhvr>
                                        <p:cTn id="35" dur="500"/>
                                        <p:tgtEl>
                                          <p:spTgt spid="17"/>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lide(fromTop)">
                                      <p:cBhvr>
                                        <p:cTn id="38" dur="500"/>
                                        <p:tgtEl>
                                          <p:spTgt spid="19"/>
                                        </p:tgtEl>
                                      </p:cBhvr>
                                    </p:animEffect>
                                  </p:childTnLst>
                                </p:cTn>
                              </p:par>
                              <p:par>
                                <p:cTn id="39" presetID="12" presetClass="entr" presetSubtype="1"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slide(fromTop)">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slide(fromTop)">
                                      <p:cBhvr>
                                        <p:cTn id="46" dur="500"/>
                                        <p:tgtEl>
                                          <p:spTgt spid="13"/>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slide(fromTop)">
                                      <p:cBhvr>
                                        <p:cTn id="49" dur="500"/>
                                        <p:tgtEl>
                                          <p:spTgt spid="47"/>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slide(fromTop)">
                                      <p:cBhvr>
                                        <p:cTn id="52" dur="500"/>
                                        <p:tgtEl>
                                          <p:spTgt spid="48"/>
                                        </p:tgtEl>
                                      </p:cBhvr>
                                    </p:animEffect>
                                  </p:childTnLst>
                                </p:cTn>
                              </p:par>
                              <p:par>
                                <p:cTn id="53" presetID="12" presetClass="entr" presetSubtype="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slide(fromTop)">
                                      <p:cBhvr>
                                        <p:cTn id="55" dur="500"/>
                                        <p:tgtEl>
                                          <p:spTgt spid="9"/>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slide(fromTop)">
                                      <p:cBhvr>
                                        <p:cTn id="58" dur="500"/>
                                        <p:tgtEl>
                                          <p:spTgt spid="60"/>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slide(fromTop)">
                                      <p:cBhvr>
                                        <p:cTn id="61" dur="500"/>
                                        <p:tgtEl>
                                          <p:spTgt spid="61"/>
                                        </p:tgtEl>
                                      </p:cBhvr>
                                    </p:animEffect>
                                  </p:childTnLst>
                                </p:cTn>
                              </p:par>
                              <p:par>
                                <p:cTn id="62" presetID="12" presetClass="entr" presetSubtype="1"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slide(fromTop)">
                                      <p:cBhvr>
                                        <p:cTn id="64" dur="500"/>
                                        <p:tgtEl>
                                          <p:spTgt spid="63"/>
                                        </p:tgtEl>
                                      </p:cBhvr>
                                    </p:animEffect>
                                  </p:childTnLst>
                                </p:cTn>
                              </p:par>
                              <p:par>
                                <p:cTn id="65" presetID="12" presetClass="entr" presetSubtype="1"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slide(fromTop)">
                                      <p:cBhvr>
                                        <p:cTn id="6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9" grpId="0" animBg="1"/>
      <p:bldP spid="47" grpId="0" animBg="1"/>
      <p:bldP spid="48" grpId="0" animBg="1"/>
      <p:bldP spid="60" grpId="0" animBg="1"/>
      <p:bldP spid="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内容占位符 2"/>
          <p:cNvSpPr>
            <a:spLocks noGrp="1"/>
          </p:cNvSpPr>
          <p:nvPr>
            <p:ph idx="1"/>
          </p:nvPr>
        </p:nvSpPr>
        <p:spPr>
          <a:xfrm>
            <a:off x="76200" y="500063"/>
            <a:ext cx="8991600" cy="2830512"/>
          </a:xfrm>
        </p:spPr>
        <p:txBody>
          <a:bodyPr lIns="0">
            <a:spAutoFit/>
          </a:bodyPr>
          <a:lstStyle/>
          <a:p>
            <a:pPr>
              <a:lnSpc>
                <a:spcPct val="150000"/>
              </a:lnSpc>
              <a:buFont typeface="Georgia" pitchFamily="18" charset="0"/>
              <a:buNone/>
            </a:pPr>
            <a:r>
              <a:rPr lang="zh-CN" altLang="en-US" sz="2400">
                <a:latin typeface="华文新魏" pitchFamily="2" charset="-122"/>
                <a:ea typeface="华文新魏" pitchFamily="2" charset="-122"/>
              </a:rPr>
              <a:t>　　　在每一个这样的关系过程中，都必须满足客户的期望才能把握得当。客户的期望包括准时交货、饮料供应量充足以及饮料的价格和质量。</a:t>
            </a:r>
            <a:r>
              <a:rPr lang="zh-CN" altLang="en-US" sz="2400">
                <a:solidFill>
                  <a:srgbClr val="C00000"/>
                </a:solidFill>
                <a:latin typeface="华文新魏" pitchFamily="2" charset="-122"/>
                <a:ea typeface="华文新魏" pitchFamily="2" charset="-122"/>
              </a:rPr>
              <a:t>为了更清楚地观察这一供应链应怎样动作，同时找到一个能够适用于有较大地域差异的各地区普遍的客户服务经验，许多公司都试图集中，一般被称为ＣＲＭ的客户关系管理。</a:t>
            </a:r>
            <a:endParaRPr lang="en-US" altLang="zh-CN" sz="2400">
              <a:solidFill>
                <a:srgbClr val="C00000"/>
              </a:solidFill>
              <a:latin typeface="华文新魏" pitchFamily="2" charset="-122"/>
              <a:ea typeface="华文新魏" pitchFamily="2" charset="-122"/>
            </a:endParaRPr>
          </a:p>
        </p:txBody>
      </p:sp>
      <p:sp>
        <p:nvSpPr>
          <p:cNvPr id="185347" name="TextBox 4"/>
          <p:cNvSpPr txBox="1">
            <a:spLocks noChangeArrowheads="1"/>
          </p:cNvSpPr>
          <p:nvPr/>
        </p:nvSpPr>
        <p:spPr bwMode="auto">
          <a:xfrm>
            <a:off x="152400" y="5072063"/>
            <a:ext cx="8991600" cy="1200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144000">
            <a:spAutoFit/>
          </a:bodyPr>
          <a:lstStyle>
            <a:lvl1pPr marL="365125" indent="-255588"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150000"/>
              </a:lnSpc>
              <a:spcBef>
                <a:spcPts val="300"/>
              </a:spcBef>
              <a:buClr>
                <a:srgbClr val="A04DA3"/>
              </a:buClr>
              <a:buFontTx/>
              <a:buNone/>
            </a:pPr>
            <a:r>
              <a:rPr lang="zh-CN" altLang="en-US" sz="2400" dirty="0">
                <a:solidFill>
                  <a:srgbClr val="000000"/>
                </a:solidFill>
                <a:latin typeface="华文新魏" pitchFamily="2" charset="-122"/>
                <a:ea typeface="华文新魏" pitchFamily="2" charset="-122"/>
              </a:rPr>
              <a:t>　　</a:t>
            </a:r>
            <a:r>
              <a:rPr lang="en-US" altLang="zh-CN" sz="2400" dirty="0">
                <a:solidFill>
                  <a:srgbClr val="000000"/>
                </a:solidFill>
                <a:latin typeface="华文新魏" pitchFamily="2" charset="-122"/>
                <a:ea typeface="华文新魏" pitchFamily="2" charset="-122"/>
              </a:rPr>
              <a:t>FDC</a:t>
            </a:r>
            <a:r>
              <a:rPr lang="zh-CN" altLang="en-US" sz="2400" dirty="0">
                <a:solidFill>
                  <a:srgbClr val="000000"/>
                </a:solidFill>
                <a:latin typeface="华文新魏" pitchFamily="2" charset="-122"/>
                <a:ea typeface="华文新魏" pitchFamily="2" charset="-122"/>
              </a:rPr>
              <a:t>公司是一家从事饮料包装和分销的公司。公司将买来的浓缩原汁进行包装、仓储并分销给下一级分销公司和零售商。</a:t>
            </a:r>
          </a:p>
        </p:txBody>
      </p:sp>
      <p:grpSp>
        <p:nvGrpSpPr>
          <p:cNvPr id="185348" name="组合 7"/>
          <p:cNvGrpSpPr>
            <a:grpSpLocks/>
          </p:cNvGrpSpPr>
          <p:nvPr/>
        </p:nvGrpSpPr>
        <p:grpSpPr bwMode="auto">
          <a:xfrm>
            <a:off x="3429000" y="3471863"/>
            <a:ext cx="3663950" cy="1325562"/>
            <a:chOff x="3352800" y="3657600"/>
            <a:chExt cx="3243828" cy="1363370"/>
          </a:xfrm>
        </p:grpSpPr>
        <p:pic>
          <p:nvPicPr>
            <p:cNvPr id="185350" name="Picture 2" descr="C:\Users\爱贝贝\AppData\Local\Microsoft\Windows\Temporary Internet Files\Content.IE5\UDW19WQM\MCj0089266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3657600"/>
              <a:ext cx="1837030" cy="136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1" name="TextBox 6"/>
            <p:cNvSpPr txBox="1">
              <a:spLocks noChangeArrowheads="1"/>
            </p:cNvSpPr>
            <p:nvPr/>
          </p:nvSpPr>
          <p:spPr bwMode="auto">
            <a:xfrm>
              <a:off x="5257214" y="4191519"/>
              <a:ext cx="1339414" cy="37717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1800" b="1">
                  <a:solidFill>
                    <a:srgbClr val="000000"/>
                  </a:solidFill>
                  <a:latin typeface="Arial" charset="0"/>
                </a:rPr>
                <a:t>ＦＤＣ公司</a:t>
              </a:r>
            </a:p>
          </p:txBody>
        </p:sp>
      </p:grpSp>
      <p:sp>
        <p:nvSpPr>
          <p:cNvPr id="185349" name="TextBox 6"/>
          <p:cNvSpPr txBox="1">
            <a:spLocks noChangeArrowheads="1"/>
          </p:cNvSpPr>
          <p:nvPr/>
        </p:nvSpPr>
        <p:spPr bwMode="auto">
          <a:xfrm>
            <a:off x="5143500" y="3214688"/>
            <a:ext cx="3929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1800">
                <a:solidFill>
                  <a:srgbClr val="000000"/>
                </a:solidFill>
                <a:latin typeface="Arial" charset="0"/>
              </a:rPr>
              <a:t>Customer Relationship Management</a:t>
            </a:r>
            <a:endParaRPr lang="zh-CN" altLang="en-US" sz="1800">
              <a:solidFill>
                <a:srgbClr val="000000"/>
              </a:solidFill>
              <a:latin typeface="Arial" charset="0"/>
            </a:endParaRPr>
          </a:p>
        </p:txBody>
      </p:sp>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内容占位符 2"/>
          <p:cNvSpPr>
            <a:spLocks noGrp="1"/>
          </p:cNvSpPr>
          <p:nvPr>
            <p:ph idx="1"/>
          </p:nvPr>
        </p:nvSpPr>
        <p:spPr>
          <a:xfrm>
            <a:off x="152400" y="285750"/>
            <a:ext cx="8686800" cy="4867486"/>
          </a:xfrm>
        </p:spPr>
        <p:txBody>
          <a:bodyPr lIns="0">
            <a:spAutoFit/>
          </a:bodyPr>
          <a:lstStyle/>
          <a:p>
            <a:pPr>
              <a:lnSpc>
                <a:spcPct val="140000"/>
              </a:lnSpc>
              <a:buFont typeface="Georgia" pitchFamily="18" charset="0"/>
              <a:buNone/>
            </a:pPr>
            <a:r>
              <a:rPr lang="zh-CN" altLang="en-US" sz="2800" dirty="0">
                <a:latin typeface="华文新魏" pitchFamily="2" charset="-122"/>
                <a:ea typeface="华文新魏" pitchFamily="2" charset="-122"/>
              </a:rPr>
              <a:t>　　　</a:t>
            </a:r>
            <a:r>
              <a:rPr lang="zh-CN" altLang="en-US" sz="2800" dirty="0">
                <a:solidFill>
                  <a:srgbClr val="C00000"/>
                </a:solidFill>
                <a:latin typeface="华文新魏" pitchFamily="2" charset="-122"/>
                <a:ea typeface="华文新魏" pitchFamily="2" charset="-122"/>
              </a:rPr>
              <a:t>公司按地理位置分为６个地区，，每个地区都有自己的包装工厂和中央仓储仓库。</a:t>
            </a:r>
            <a:r>
              <a:rPr lang="zh-CN" altLang="en-US" sz="2800" dirty="0">
                <a:latin typeface="华文新魏" pitchFamily="2" charset="-122"/>
                <a:ea typeface="华文新魏" pitchFamily="2" charset="-122"/>
              </a:rPr>
              <a:t>公司从来没集中的客户服务部门，而客户方面的问题则由业务经理负责。</a:t>
            </a:r>
            <a:r>
              <a:rPr lang="zh-CN" altLang="en-US" sz="2800" dirty="0">
                <a:solidFill>
                  <a:srgbClr val="C00000"/>
                </a:solidFill>
                <a:latin typeface="华文新魏" pitchFamily="2" charset="-122"/>
                <a:ea typeface="华文新魏" pitchFamily="2" charset="-122"/>
              </a:rPr>
              <a:t>不同的地区和部门对客户的投诉有不同的处理方法</a:t>
            </a:r>
            <a:r>
              <a:rPr lang="zh-CN" altLang="en-US" sz="2800" dirty="0">
                <a:latin typeface="华文新魏" pitchFamily="2" charset="-122"/>
                <a:ea typeface="华文新魏" pitchFamily="2" charset="-122"/>
              </a:rPr>
              <a:t>，新任命的全国公司的总经理对此很不满意。客户投诉的内容很多，有关于饮料派送的，也有关于国外事务的。全国总经理希望客户能够将</a:t>
            </a:r>
            <a:r>
              <a:rPr lang="en-US" altLang="zh-CN" sz="2800" dirty="0">
                <a:latin typeface="华文新魏" pitchFamily="2" charset="-122"/>
                <a:ea typeface="华文新魏" pitchFamily="2" charset="-122"/>
              </a:rPr>
              <a:t>FDC</a:t>
            </a:r>
            <a:r>
              <a:rPr lang="zh-CN" altLang="en-US" sz="2800" dirty="0">
                <a:latin typeface="华文新魏" pitchFamily="2" charset="-122"/>
                <a:ea typeface="华文新魏" pitchFamily="2" charset="-122"/>
              </a:rPr>
              <a:t>看作是一个在不同地区都能够向客户提供同样优质服务的组织。</a:t>
            </a:r>
            <a:endParaRPr lang="en-US" altLang="zh-CN" sz="2800" dirty="0">
              <a:latin typeface="华文新魏" pitchFamily="2" charset="-122"/>
              <a:ea typeface="华文新魏" pitchFamily="2" charset="-122"/>
            </a:endParaRPr>
          </a:p>
        </p:txBody>
      </p:sp>
      <p:pic>
        <p:nvPicPr>
          <p:cNvPr id="37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229031"/>
            <a:ext cx="2448272" cy="1628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内容占位符 2"/>
          <p:cNvSpPr>
            <a:spLocks noGrp="1"/>
          </p:cNvSpPr>
          <p:nvPr>
            <p:ph idx="1"/>
          </p:nvPr>
        </p:nvSpPr>
        <p:spPr>
          <a:xfrm>
            <a:off x="152400" y="285750"/>
            <a:ext cx="8686800" cy="3661002"/>
          </a:xfrm>
        </p:spPr>
        <p:txBody>
          <a:bodyPr lIns="0">
            <a:spAutoFit/>
          </a:bodyPr>
          <a:lstStyle/>
          <a:p>
            <a:pPr>
              <a:lnSpc>
                <a:spcPct val="140000"/>
              </a:lnSpc>
              <a:buFont typeface="Georgia" pitchFamily="18" charset="0"/>
              <a:buNone/>
            </a:pPr>
            <a:r>
              <a:rPr lang="zh-CN" altLang="en-US" sz="2800" dirty="0">
                <a:latin typeface="华文新魏" pitchFamily="2" charset="-122"/>
                <a:ea typeface="华文新魏" pitchFamily="2" charset="-122"/>
              </a:rPr>
              <a:t>　　　各地区公司内都设有专门的客户服务部门，它们采用了自己的方式来向客户提供服务。客户服务方面的许多信息都丢失了，这些信息若能保存下来的话，会有助于发送客户服务和潜在的商业业绩。</a:t>
            </a:r>
            <a:r>
              <a:rPr lang="zh-CN" altLang="en-US" sz="2800" dirty="0">
                <a:solidFill>
                  <a:srgbClr val="C00000"/>
                </a:solidFill>
                <a:latin typeface="华文新魏" pitchFamily="2" charset="-122"/>
                <a:ea typeface="华文新魏" pitchFamily="2" charset="-122"/>
              </a:rPr>
              <a:t>全国总经理和６个地区总经理就在南部地区的分销中心内建立一个集中的客户服务部门一事达成了一致。</a:t>
            </a:r>
          </a:p>
        </p:txBody>
      </p:sp>
      <p:pic>
        <p:nvPicPr>
          <p:cNvPr id="372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963952"/>
            <a:ext cx="4608512" cy="270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0004913"/>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914400" y="4267200"/>
            <a:ext cx="32004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87395" name="内容占位符 2"/>
          <p:cNvSpPr>
            <a:spLocks noGrp="1"/>
          </p:cNvSpPr>
          <p:nvPr>
            <p:ph idx="1"/>
          </p:nvPr>
        </p:nvSpPr>
        <p:spPr>
          <a:xfrm>
            <a:off x="0" y="533400"/>
            <a:ext cx="8991600" cy="2678113"/>
          </a:xfrm>
        </p:spPr>
        <p:txBody>
          <a:bodyPr lIns="0">
            <a:spAutoFit/>
          </a:bodyPr>
          <a:lstStyle/>
          <a:p>
            <a:pPr>
              <a:lnSpc>
                <a:spcPct val="140000"/>
              </a:lnSpc>
              <a:buFont typeface="Georgia" pitchFamily="18" charset="0"/>
              <a:buNone/>
            </a:pPr>
            <a:r>
              <a:rPr lang="zh-CN" altLang="en-US" sz="2400">
                <a:latin typeface="华文新魏" pitchFamily="2" charset="-122"/>
                <a:ea typeface="华文新魏" pitchFamily="2" charset="-122"/>
              </a:rPr>
              <a:t>　　　</a:t>
            </a:r>
            <a:r>
              <a:rPr lang="zh-CN" altLang="en-US" sz="2400">
                <a:solidFill>
                  <a:srgbClr val="C00000"/>
                </a:solidFill>
                <a:latin typeface="华文新魏" pitchFamily="2" charset="-122"/>
                <a:ea typeface="华文新魏" pitchFamily="2" charset="-122"/>
              </a:rPr>
              <a:t>什么是这个项目的范围？</a:t>
            </a:r>
            <a:r>
              <a:rPr lang="zh-CN" altLang="en-US" sz="2400">
                <a:latin typeface="华文新魏" pitchFamily="2" charset="-122"/>
                <a:ea typeface="华文新魏" pitchFamily="2" charset="-122"/>
              </a:rPr>
              <a:t>它</a:t>
            </a:r>
            <a:r>
              <a:rPr lang="zh-CN" altLang="en-US" sz="2400">
                <a:solidFill>
                  <a:srgbClr val="C00000"/>
                </a:solidFill>
                <a:latin typeface="华文新魏" pitchFamily="2" charset="-122"/>
                <a:ea typeface="华文新魏" pitchFamily="2" charset="-122"/>
              </a:rPr>
              <a:t>可以是</a:t>
            </a:r>
            <a:r>
              <a:rPr lang="zh-CN" altLang="en-US" sz="2400">
                <a:latin typeface="华文新魏" pitchFamily="2" charset="-122"/>
                <a:ea typeface="华文新魏" pitchFamily="2" charset="-122"/>
              </a:rPr>
              <a:t>由项目组亲自完成布置办公室、采买家具、招聘人员、开发信息系统、制定管理政策等工作，</a:t>
            </a:r>
            <a:r>
              <a:rPr lang="zh-CN" altLang="en-US" sz="2400">
                <a:solidFill>
                  <a:srgbClr val="C00000"/>
                </a:solidFill>
                <a:latin typeface="华文新魏" pitchFamily="2" charset="-122"/>
                <a:ea typeface="华文新魏" pitchFamily="2" charset="-122"/>
              </a:rPr>
              <a:t>也可以</a:t>
            </a:r>
            <a:r>
              <a:rPr lang="zh-CN" altLang="en-US" sz="2400">
                <a:latin typeface="华文新魏" pitchFamily="2" charset="-122"/>
                <a:ea typeface="华文新魏" pitchFamily="2" charset="-122"/>
              </a:rPr>
              <a:t>将开发信息系统、招聘人员等活动采取外包的方式。不同的方式将产生项目工作量、工期、费用的巨大差异，但它们都能够实现项目目标。</a:t>
            </a:r>
          </a:p>
        </p:txBody>
      </p:sp>
      <p:sp>
        <p:nvSpPr>
          <p:cNvPr id="187396" name="TextBox 4"/>
          <p:cNvSpPr txBox="1">
            <a:spLocks noChangeArrowheads="1"/>
          </p:cNvSpPr>
          <p:nvPr/>
        </p:nvSpPr>
        <p:spPr bwMode="auto">
          <a:xfrm>
            <a:off x="0" y="3081338"/>
            <a:ext cx="89154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marL="365125" indent="-255588"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140000"/>
              </a:lnSpc>
              <a:spcBef>
                <a:spcPts val="300"/>
              </a:spcBef>
              <a:buClr>
                <a:srgbClr val="A04DA3"/>
              </a:buClr>
              <a:buFontTx/>
              <a:buNone/>
            </a:pPr>
            <a:r>
              <a:rPr lang="zh-CN" altLang="en-US" sz="2400">
                <a:solidFill>
                  <a:srgbClr val="000000"/>
                </a:solidFill>
                <a:latin typeface="华文新魏" pitchFamily="2" charset="-122"/>
                <a:ea typeface="华文新魏" pitchFamily="2" charset="-122"/>
              </a:rPr>
              <a:t>　　　对于</a:t>
            </a:r>
            <a:r>
              <a:rPr lang="en-US" altLang="zh-CN" sz="2400">
                <a:solidFill>
                  <a:srgbClr val="000000"/>
                </a:solidFill>
                <a:latin typeface="华文新魏" pitchFamily="2" charset="-122"/>
                <a:ea typeface="华文新魏" pitchFamily="2" charset="-122"/>
              </a:rPr>
              <a:t>FDC</a:t>
            </a:r>
            <a:r>
              <a:rPr lang="zh-CN" altLang="en-US" sz="2400">
                <a:solidFill>
                  <a:srgbClr val="000000"/>
                </a:solidFill>
                <a:latin typeface="华文新魏" pitchFamily="2" charset="-122"/>
                <a:ea typeface="华文新魏" pitchFamily="2" charset="-122"/>
              </a:rPr>
              <a:t>公司集中客户服务中心的建设项目来说，其范围</a:t>
            </a:r>
            <a:r>
              <a:rPr lang="zh-CN" altLang="en-US" sz="2400">
                <a:solidFill>
                  <a:srgbClr val="C00000"/>
                </a:solidFill>
                <a:latin typeface="华文新魏" pitchFamily="2" charset="-122"/>
                <a:ea typeface="华文新魏" pitchFamily="2" charset="-122"/>
              </a:rPr>
              <a:t>说明必须包含两个方面：项目要做哪些工作；项目不做哪些工作。</a:t>
            </a:r>
            <a:r>
              <a:rPr lang="zh-CN" altLang="en-US" sz="2400">
                <a:solidFill>
                  <a:srgbClr val="FFFFFF"/>
                </a:solidFill>
                <a:latin typeface="华文新魏" pitchFamily="2" charset="-122"/>
                <a:ea typeface="华文新魏" pitchFamily="2" charset="-122"/>
              </a:rPr>
              <a:t>例如，项目范围包括：</a:t>
            </a:r>
          </a:p>
        </p:txBody>
      </p:sp>
    </p:spTree>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179388" y="2708275"/>
            <a:ext cx="86106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dirty="0">
              <a:solidFill>
                <a:prstClr val="white"/>
              </a:solidFill>
            </a:endParaRPr>
          </a:p>
        </p:txBody>
      </p:sp>
      <p:sp>
        <p:nvSpPr>
          <p:cNvPr id="188419" name="内容占位符 2"/>
          <p:cNvSpPr>
            <a:spLocks noGrp="1"/>
          </p:cNvSpPr>
          <p:nvPr>
            <p:ph idx="1"/>
          </p:nvPr>
        </p:nvSpPr>
        <p:spPr>
          <a:xfrm>
            <a:off x="0" y="2565400"/>
            <a:ext cx="8740775" cy="4035425"/>
          </a:xfrm>
        </p:spPr>
        <p:txBody>
          <a:bodyPr lIns="0">
            <a:spAutoFit/>
          </a:bodyPr>
          <a:lstStyle/>
          <a:p>
            <a:pPr>
              <a:lnSpc>
                <a:spcPct val="140000"/>
              </a:lnSpc>
              <a:buFont typeface="Georgia" pitchFamily="18" charset="0"/>
              <a:buNone/>
            </a:pPr>
            <a:r>
              <a:rPr lang="zh-CN" altLang="en-US" sz="2400">
                <a:latin typeface="华文新魏" pitchFamily="2" charset="-122"/>
                <a:ea typeface="华文新魏" pitchFamily="2" charset="-122"/>
              </a:rPr>
              <a:t>　　　</a:t>
            </a:r>
            <a:r>
              <a:rPr lang="zh-CN" altLang="en-US" sz="2400">
                <a:solidFill>
                  <a:schemeClr val="bg1"/>
                </a:solidFill>
                <a:latin typeface="华文新魏" pitchFamily="2" charset="-122"/>
                <a:ea typeface="华文新魏" pitchFamily="2" charset="-122"/>
              </a:rPr>
              <a:t>以下工作虽然对本项目的成功实现十分重要，但不包含在本项目组的工作范围内：</a:t>
            </a:r>
            <a:endParaRPr lang="en-US" altLang="zh-CN" sz="2400">
              <a:solidFill>
                <a:schemeClr val="bg1"/>
              </a:solidFill>
              <a:latin typeface="华文新魏" pitchFamily="2" charset="-122"/>
              <a:ea typeface="华文新魏" pitchFamily="2" charset="-122"/>
            </a:endParaRPr>
          </a:p>
          <a:p>
            <a:pPr>
              <a:lnSpc>
                <a:spcPct val="140000"/>
              </a:lnSpc>
              <a:buFont typeface="Wingdings" pitchFamily="2" charset="2"/>
              <a:buChar char="l"/>
            </a:pPr>
            <a:r>
              <a:rPr lang="zh-CN" altLang="en-US" sz="2400">
                <a:latin typeface="华文新魏" pitchFamily="2" charset="-122"/>
                <a:ea typeface="华文新魏" pitchFamily="2" charset="-122"/>
              </a:rPr>
              <a:t>与客户关系管理系统相关的硬件设备的采购、质量检查工作；</a:t>
            </a:r>
          </a:p>
          <a:p>
            <a:pPr>
              <a:lnSpc>
                <a:spcPct val="140000"/>
              </a:lnSpc>
              <a:buFont typeface="Wingdings" pitchFamily="2" charset="2"/>
              <a:buChar char="l"/>
            </a:pPr>
            <a:r>
              <a:rPr lang="zh-CN" altLang="en-US" sz="2400">
                <a:latin typeface="华文新魏" pitchFamily="2" charset="-122"/>
                <a:ea typeface="华文新魏" pitchFamily="2" charset="-122"/>
              </a:rPr>
              <a:t>对</a:t>
            </a:r>
            <a:r>
              <a:rPr lang="en-US" altLang="zh-CN" sz="2400">
                <a:latin typeface="华文新魏" pitchFamily="2" charset="-122"/>
                <a:ea typeface="华文新魏" pitchFamily="2" charset="-122"/>
              </a:rPr>
              <a:t>FDC</a:t>
            </a:r>
            <a:r>
              <a:rPr lang="zh-CN" altLang="en-US" sz="2400">
                <a:latin typeface="华文新魏" pitchFamily="2" charset="-122"/>
                <a:ea typeface="华文新魏" pitchFamily="2" charset="-122"/>
              </a:rPr>
              <a:t>公司相关客户的调查和分析工作；</a:t>
            </a:r>
          </a:p>
          <a:p>
            <a:pPr>
              <a:lnSpc>
                <a:spcPct val="140000"/>
              </a:lnSpc>
              <a:buFont typeface="Wingdings" pitchFamily="2" charset="2"/>
              <a:buChar char="l"/>
            </a:pPr>
            <a:r>
              <a:rPr lang="zh-CN" altLang="en-US" sz="2400">
                <a:latin typeface="华文新魏" pitchFamily="2" charset="-122"/>
                <a:ea typeface="华文新魏" pitchFamily="2" charset="-122"/>
              </a:rPr>
              <a:t>公司原有数据的录入工作；</a:t>
            </a:r>
          </a:p>
          <a:p>
            <a:pPr>
              <a:lnSpc>
                <a:spcPct val="140000"/>
              </a:lnSpc>
              <a:buFont typeface="Wingdings" pitchFamily="2" charset="2"/>
              <a:buChar char="l"/>
            </a:pPr>
            <a:r>
              <a:rPr lang="zh-CN" altLang="en-US" sz="2400">
                <a:latin typeface="华文新魏" pitchFamily="2" charset="-122"/>
                <a:ea typeface="华文新魏" pitchFamily="2" charset="-122"/>
              </a:rPr>
              <a:t>信息系统使用人员的招聘工作；</a:t>
            </a:r>
          </a:p>
          <a:p>
            <a:pPr>
              <a:lnSpc>
                <a:spcPct val="140000"/>
              </a:lnSpc>
              <a:buFont typeface="Wingdings" pitchFamily="2" charset="2"/>
              <a:buChar char="l"/>
            </a:pPr>
            <a:r>
              <a:rPr lang="zh-CN" altLang="en-US" sz="2400">
                <a:latin typeface="华文新魏" pitchFamily="2" charset="-122"/>
                <a:ea typeface="华文新魏" pitchFamily="2" charset="-122"/>
              </a:rPr>
              <a:t>办公室管理制度的建设工作。</a:t>
            </a:r>
          </a:p>
        </p:txBody>
      </p:sp>
      <p:sp>
        <p:nvSpPr>
          <p:cNvPr id="188420" name="TextBox 5"/>
          <p:cNvSpPr txBox="1">
            <a:spLocks noChangeArrowheads="1"/>
          </p:cNvSpPr>
          <p:nvPr/>
        </p:nvSpPr>
        <p:spPr bwMode="auto">
          <a:xfrm>
            <a:off x="0" y="0"/>
            <a:ext cx="86868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marL="365125" indent="-255588"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140000"/>
              </a:lnSpc>
              <a:spcBef>
                <a:spcPts val="300"/>
              </a:spcBef>
              <a:buClr>
                <a:srgbClr val="A04DA3"/>
              </a:buClr>
              <a:buFont typeface="Wingdings" pitchFamily="2" charset="2"/>
              <a:buChar char="l"/>
            </a:pPr>
            <a:r>
              <a:rPr lang="zh-CN" altLang="en-US" sz="2400">
                <a:solidFill>
                  <a:srgbClr val="000000"/>
                </a:solidFill>
                <a:latin typeface="华文新魏" pitchFamily="2" charset="-122"/>
                <a:ea typeface="华文新魏" pitchFamily="2" charset="-122"/>
              </a:rPr>
              <a:t>完成客户关系管理信息系统的软件设计、开发、安装和调试工作；</a:t>
            </a:r>
          </a:p>
          <a:p>
            <a:pPr>
              <a:lnSpc>
                <a:spcPct val="140000"/>
              </a:lnSpc>
              <a:spcBef>
                <a:spcPts val="300"/>
              </a:spcBef>
              <a:buClr>
                <a:srgbClr val="A04DA3"/>
              </a:buClr>
              <a:buFont typeface="Wingdings" pitchFamily="2" charset="2"/>
              <a:buChar char="l"/>
            </a:pPr>
            <a:r>
              <a:rPr lang="zh-CN" altLang="en-US" sz="2400">
                <a:solidFill>
                  <a:srgbClr val="000000"/>
                </a:solidFill>
                <a:latin typeface="华文新魏" pitchFamily="2" charset="-122"/>
                <a:ea typeface="华文新魏" pitchFamily="2" charset="-122"/>
              </a:rPr>
              <a:t>完成客户服务中心的办公环境设计、办公设备和设施的采购和布置工作；</a:t>
            </a:r>
            <a:endParaRPr lang="en-US" altLang="zh-CN" sz="2400">
              <a:solidFill>
                <a:srgbClr val="000000"/>
              </a:solidFill>
              <a:latin typeface="华文新魏" pitchFamily="2" charset="-122"/>
              <a:ea typeface="华文新魏" pitchFamily="2" charset="-122"/>
            </a:endParaRPr>
          </a:p>
          <a:p>
            <a:pPr>
              <a:lnSpc>
                <a:spcPct val="140000"/>
              </a:lnSpc>
              <a:spcBef>
                <a:spcPts val="300"/>
              </a:spcBef>
              <a:buClr>
                <a:srgbClr val="A04DA3"/>
              </a:buClr>
              <a:buFont typeface="Wingdings" pitchFamily="2" charset="2"/>
              <a:buChar char="l"/>
            </a:pPr>
            <a:r>
              <a:rPr lang="zh-CN" altLang="en-US" sz="2400">
                <a:solidFill>
                  <a:srgbClr val="000000"/>
                </a:solidFill>
                <a:latin typeface="华文新魏" pitchFamily="2" charset="-122"/>
                <a:ea typeface="华文新魏" pitchFamily="2" charset="-122"/>
              </a:rPr>
              <a:t>完成对信息系统使用人员的培训。</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a:xfrm>
            <a:off x="2857500" y="357188"/>
            <a:ext cx="3471863" cy="523875"/>
          </a:xfrm>
          <a:solidFill>
            <a:srgbClr val="7030A0"/>
          </a:solidFill>
        </p:spPr>
        <p:txBody>
          <a:bodyPr>
            <a:spAutoFit/>
          </a:bodyPr>
          <a:lstStyle/>
          <a:p>
            <a:r>
              <a:rPr lang="zh-CN" altLang="en-US" sz="2800" b="1">
                <a:solidFill>
                  <a:schemeClr val="bg1"/>
                </a:solidFill>
              </a:rPr>
              <a:t>范围形成的过程</a:t>
            </a:r>
          </a:p>
        </p:txBody>
      </p:sp>
      <p:sp>
        <p:nvSpPr>
          <p:cNvPr id="189443" name="内容占位符 2"/>
          <p:cNvSpPr>
            <a:spLocks noGrp="1"/>
          </p:cNvSpPr>
          <p:nvPr>
            <p:ph idx="1"/>
          </p:nvPr>
        </p:nvSpPr>
        <p:spPr>
          <a:xfrm>
            <a:off x="328613" y="1571625"/>
            <a:ext cx="8458200" cy="4616450"/>
          </a:xfrm>
        </p:spPr>
        <p:txBody>
          <a:bodyPr>
            <a:spAutoFit/>
          </a:bodyPr>
          <a:lstStyle/>
          <a:p>
            <a:pPr>
              <a:lnSpc>
                <a:spcPct val="150000"/>
              </a:lnSpc>
              <a:buFont typeface="Georgia" pitchFamily="18" charset="0"/>
              <a:buNone/>
            </a:pPr>
            <a:r>
              <a:rPr lang="zh-CN" altLang="en-US">
                <a:latin typeface="华文新魏" pitchFamily="2" charset="-122"/>
                <a:ea typeface="华文新魏" pitchFamily="2" charset="-122"/>
              </a:rPr>
              <a:t>　　</a:t>
            </a:r>
            <a:r>
              <a:rPr lang="zh-CN" altLang="en-US" sz="2800">
                <a:solidFill>
                  <a:srgbClr val="FF0000"/>
                </a:solidFill>
                <a:latin typeface="华文新魏" pitchFamily="2" charset="-122"/>
                <a:ea typeface="华文新魏" pitchFamily="2" charset="-122"/>
              </a:rPr>
              <a:t>下图显示了项目范围形成的加法模式。</a:t>
            </a:r>
            <a:r>
              <a:rPr lang="zh-CN" altLang="en-US" sz="2800">
                <a:latin typeface="华文新魏" pitchFamily="2" charset="-122"/>
                <a:ea typeface="华文新魏" pitchFamily="2" charset="-122"/>
              </a:rPr>
              <a:t>先确定时间期限，成本预算，质量标准三条约束边界，</a:t>
            </a:r>
            <a:r>
              <a:rPr lang="zh-CN" altLang="en-US" sz="2800">
                <a:solidFill>
                  <a:srgbClr val="FF0000"/>
                </a:solidFill>
                <a:latin typeface="华文新魏" pitchFamily="2" charset="-122"/>
                <a:ea typeface="华文新魏" pitchFamily="2" charset="-122"/>
              </a:rPr>
              <a:t>在不突破边界的前提下，不断增加工作内容。</a:t>
            </a:r>
            <a:r>
              <a:rPr lang="zh-CN" altLang="en-US" sz="2800">
                <a:latin typeface="华文新魏" pitchFamily="2" charset="-122"/>
                <a:ea typeface="华文新魏" pitchFamily="2" charset="-122"/>
              </a:rPr>
              <a:t>假定一个１００平米的家庭装修项目，预算成本为５万元，施工期限为２０天，质量标准为简装修，三个约束确定之后，逐步列出需要的工作内容，直至增加的工作量碰到了三条约束边界的底线为止。</a:t>
            </a:r>
            <a:endParaRPr lang="zh-CN" altLang="en-US">
              <a:latin typeface="华文新魏" pitchFamily="2" charset="-122"/>
              <a:ea typeface="华文新魏" pitchFamily="2" charset="-122"/>
            </a:endParaRPr>
          </a:p>
        </p:txBody>
      </p:sp>
      <p:sp>
        <p:nvSpPr>
          <p:cNvPr id="189444" name="TextBox 4"/>
          <p:cNvSpPr txBox="1">
            <a:spLocks noChangeArrowheads="1"/>
          </p:cNvSpPr>
          <p:nvPr/>
        </p:nvSpPr>
        <p:spPr bwMode="auto">
          <a:xfrm>
            <a:off x="3786188" y="1000125"/>
            <a:ext cx="485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2800">
                <a:solidFill>
                  <a:srgbClr val="C00000"/>
                </a:solidFill>
                <a:latin typeface="华文新魏" pitchFamily="2" charset="-122"/>
                <a:ea typeface="华文新魏" pitchFamily="2" charset="-122"/>
              </a:rPr>
              <a:t>——</a:t>
            </a:r>
            <a:r>
              <a:rPr lang="zh-CN" altLang="en-US" sz="2800">
                <a:solidFill>
                  <a:srgbClr val="C00000"/>
                </a:solidFill>
                <a:latin typeface="华文新魏" pitchFamily="2" charset="-122"/>
                <a:ea typeface="华文新魏" pitchFamily="2" charset="-122"/>
              </a:rPr>
              <a:t>项目范围形成的加法模式</a:t>
            </a:r>
          </a:p>
        </p:txBody>
      </p:sp>
    </p:spTree>
  </p:cSld>
  <p:clrMapOvr>
    <a:masterClrMapping/>
  </p:clrMapOvr>
  <p:transition spd="med">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2204864"/>
            <a:ext cx="3744416" cy="2677656"/>
          </a:xfrm>
          <a:prstGeom prst="rect">
            <a:avLst/>
          </a:prstGeom>
        </p:spPr>
        <p:txBody>
          <a:bodyPr wrap="square">
            <a:spAutoFit/>
          </a:bodyPr>
          <a:lstStyle/>
          <a:p>
            <a:pPr marL="342900" indent="-342900">
              <a:buFont typeface="Wingdings" panose="05000000000000000000" pitchFamily="2" charset="2"/>
              <a:buChar char="u"/>
            </a:pPr>
            <a:r>
              <a:rPr lang="zh-CN" altLang="en-US" b="1" dirty="0"/>
              <a:t>凡此种种，使得该系统不能按时交接，双方都认为在合作上存在问题。但是问题究竟是什么呢？应该如何解决这样的问题呢？ </a:t>
            </a:r>
            <a:br>
              <a:rPr lang="zh-CN" altLang="en-US" b="1" dirty="0"/>
            </a:br>
            <a:endParaRPr lang="zh-CN" altLang="en-US" dirty="0"/>
          </a:p>
        </p:txBody>
      </p:sp>
      <p:pic>
        <p:nvPicPr>
          <p:cNvPr id="37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2216151"/>
            <a:ext cx="3744416" cy="2678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386704"/>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Box 4"/>
          <p:cNvSpPr txBox="1">
            <a:spLocks noChangeArrowheads="1"/>
          </p:cNvSpPr>
          <p:nvPr/>
        </p:nvSpPr>
        <p:spPr bwMode="auto">
          <a:xfrm>
            <a:off x="2427288" y="609600"/>
            <a:ext cx="42878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a:solidFill>
                  <a:srgbClr val="C00000"/>
                </a:solidFill>
                <a:latin typeface="华文新魏" pitchFamily="2" charset="-122"/>
                <a:ea typeface="华文新魏" pitchFamily="2" charset="-122"/>
              </a:rPr>
              <a:t>图：加法确定范围上限</a:t>
            </a:r>
          </a:p>
        </p:txBody>
      </p:sp>
      <p:grpSp>
        <p:nvGrpSpPr>
          <p:cNvPr id="2" name="组合 38"/>
          <p:cNvGrpSpPr>
            <a:grpSpLocks/>
          </p:cNvGrpSpPr>
          <p:nvPr/>
        </p:nvGrpSpPr>
        <p:grpSpPr bwMode="auto">
          <a:xfrm>
            <a:off x="1219200" y="1525588"/>
            <a:ext cx="687388" cy="3352800"/>
            <a:chOff x="990600" y="1905794"/>
            <a:chExt cx="686594" cy="3352800"/>
          </a:xfrm>
        </p:grpSpPr>
        <p:cxnSp>
          <p:nvCxnSpPr>
            <p:cNvPr id="9" name="直接连接符 8"/>
            <p:cNvCxnSpPr/>
            <p:nvPr/>
          </p:nvCxnSpPr>
          <p:spPr>
            <a:xfrm rot="5400000">
              <a:off x="1" y="3581401"/>
              <a:ext cx="3352800" cy="15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0487" name="TextBox 21"/>
            <p:cNvSpPr txBox="1">
              <a:spLocks noChangeArrowheads="1"/>
            </p:cNvSpPr>
            <p:nvPr/>
          </p:nvSpPr>
          <p:spPr bwMode="auto">
            <a:xfrm>
              <a:off x="990600" y="2590800"/>
              <a:ext cx="5539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000000"/>
                  </a:solidFill>
                  <a:latin typeface="黑体" pitchFamily="49" charset="-122"/>
                  <a:ea typeface="黑体" pitchFamily="49" charset="-122"/>
                </a:rPr>
                <a:t>成本约束</a:t>
              </a:r>
            </a:p>
          </p:txBody>
        </p:sp>
      </p:grpSp>
      <p:grpSp>
        <p:nvGrpSpPr>
          <p:cNvPr id="3" name="组合 40"/>
          <p:cNvGrpSpPr>
            <a:grpSpLocks/>
          </p:cNvGrpSpPr>
          <p:nvPr/>
        </p:nvGrpSpPr>
        <p:grpSpPr bwMode="auto">
          <a:xfrm>
            <a:off x="7085013" y="1525588"/>
            <a:ext cx="860425" cy="3352800"/>
            <a:chOff x="6857206" y="1905794"/>
            <a:chExt cx="859592" cy="3352800"/>
          </a:xfrm>
        </p:grpSpPr>
        <p:cxnSp>
          <p:nvCxnSpPr>
            <p:cNvPr id="13" name="直接连接符 12"/>
            <p:cNvCxnSpPr/>
            <p:nvPr/>
          </p:nvCxnSpPr>
          <p:spPr>
            <a:xfrm rot="5400000" flipH="1" flipV="1">
              <a:off x="5181599" y="3581401"/>
              <a:ext cx="3352800" cy="158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0485" name="TextBox 22"/>
            <p:cNvSpPr txBox="1">
              <a:spLocks noChangeArrowheads="1"/>
            </p:cNvSpPr>
            <p:nvPr/>
          </p:nvSpPr>
          <p:spPr bwMode="auto">
            <a:xfrm>
              <a:off x="7162800" y="2667000"/>
              <a:ext cx="5539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000000"/>
                  </a:solidFill>
                  <a:latin typeface="黑体" pitchFamily="49" charset="-122"/>
                  <a:ea typeface="黑体" pitchFamily="49" charset="-122"/>
                </a:rPr>
                <a:t>时间约束</a:t>
              </a:r>
            </a:p>
          </p:txBody>
        </p:sp>
      </p:grpSp>
      <p:grpSp>
        <p:nvGrpSpPr>
          <p:cNvPr id="4" name="组合 39"/>
          <p:cNvGrpSpPr>
            <a:grpSpLocks/>
          </p:cNvGrpSpPr>
          <p:nvPr/>
        </p:nvGrpSpPr>
        <p:grpSpPr bwMode="auto">
          <a:xfrm>
            <a:off x="1906588" y="4875213"/>
            <a:ext cx="5180012" cy="692150"/>
            <a:chOff x="1677988" y="5256212"/>
            <a:chExt cx="5180012" cy="691853"/>
          </a:xfrm>
        </p:grpSpPr>
        <p:cxnSp>
          <p:nvCxnSpPr>
            <p:cNvPr id="11" name="直接连接符 10"/>
            <p:cNvCxnSpPr/>
            <p:nvPr/>
          </p:nvCxnSpPr>
          <p:spPr>
            <a:xfrm>
              <a:off x="1677988" y="5256212"/>
              <a:ext cx="5180012" cy="15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0483" name="TextBox 23"/>
            <p:cNvSpPr txBox="1">
              <a:spLocks noChangeArrowheads="1"/>
            </p:cNvSpPr>
            <p:nvPr/>
          </p:nvSpPr>
          <p:spPr bwMode="auto">
            <a:xfrm>
              <a:off x="3886200" y="548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000000"/>
                  </a:solidFill>
                  <a:latin typeface="黑体" pitchFamily="49" charset="-122"/>
                  <a:ea typeface="黑体" pitchFamily="49" charset="-122"/>
                </a:rPr>
                <a:t>质量约束</a:t>
              </a:r>
            </a:p>
          </p:txBody>
        </p:sp>
      </p:grpSp>
      <p:sp>
        <p:nvSpPr>
          <p:cNvPr id="25" name="矩形 24"/>
          <p:cNvSpPr/>
          <p:nvPr/>
        </p:nvSpPr>
        <p:spPr>
          <a:xfrm>
            <a:off x="1981200" y="3657600"/>
            <a:ext cx="1752600" cy="1143000"/>
          </a:xfrm>
          <a:prstGeom prst="rect">
            <a:avLst/>
          </a:prstGeom>
          <a:blipFill>
            <a:blip r:embed="rId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2800" dirty="0">
                <a:solidFill>
                  <a:srgbClr val="C00000"/>
                </a:solidFill>
                <a:latin typeface="黑体" pitchFamily="49" charset="-122"/>
                <a:ea typeface="黑体" pitchFamily="49" charset="-122"/>
              </a:rPr>
              <a:t>防盗门</a:t>
            </a:r>
          </a:p>
        </p:txBody>
      </p:sp>
      <p:sp>
        <p:nvSpPr>
          <p:cNvPr id="26" name="矩形 25"/>
          <p:cNvSpPr/>
          <p:nvPr/>
        </p:nvSpPr>
        <p:spPr>
          <a:xfrm>
            <a:off x="3733800" y="4267200"/>
            <a:ext cx="1752600" cy="533400"/>
          </a:xfrm>
          <a:prstGeom prst="rect">
            <a:avLst/>
          </a:prstGeom>
          <a:blipFill>
            <a:blip r:embed="rId3"/>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抽油烟机</a:t>
            </a:r>
          </a:p>
        </p:txBody>
      </p:sp>
      <p:sp>
        <p:nvSpPr>
          <p:cNvPr id="28" name="矩形 27"/>
          <p:cNvSpPr/>
          <p:nvPr/>
        </p:nvSpPr>
        <p:spPr>
          <a:xfrm>
            <a:off x="5486400" y="4267200"/>
            <a:ext cx="1524000" cy="533400"/>
          </a:xfrm>
          <a:prstGeom prst="rect">
            <a:avLst/>
          </a:prstGeom>
          <a:blipFill>
            <a:blip r:embed="rId4"/>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抽水马桶</a:t>
            </a:r>
          </a:p>
        </p:txBody>
      </p:sp>
      <p:sp>
        <p:nvSpPr>
          <p:cNvPr id="29" name="矩形 28"/>
          <p:cNvSpPr/>
          <p:nvPr/>
        </p:nvSpPr>
        <p:spPr>
          <a:xfrm>
            <a:off x="3733800" y="3657600"/>
            <a:ext cx="2362200" cy="609600"/>
          </a:xfrm>
          <a:prstGeom prst="rect">
            <a:avLst/>
          </a:prstGeom>
          <a:blipFill>
            <a:blip r:embed="rId5"/>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隐式储藏壁柜</a:t>
            </a:r>
          </a:p>
        </p:txBody>
      </p:sp>
      <p:sp>
        <p:nvSpPr>
          <p:cNvPr id="30" name="矩形 29"/>
          <p:cNvSpPr/>
          <p:nvPr/>
        </p:nvSpPr>
        <p:spPr>
          <a:xfrm>
            <a:off x="6096000" y="2895600"/>
            <a:ext cx="914400" cy="1371600"/>
          </a:xfrm>
          <a:prstGeom prst="rect">
            <a:avLst/>
          </a:prstGeom>
          <a:blipFill>
            <a:blip r:embed="rId6"/>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密封窗</a:t>
            </a:r>
          </a:p>
        </p:txBody>
      </p:sp>
      <p:sp>
        <p:nvSpPr>
          <p:cNvPr id="31" name="矩形 30"/>
          <p:cNvSpPr/>
          <p:nvPr/>
        </p:nvSpPr>
        <p:spPr>
          <a:xfrm>
            <a:off x="1981200" y="2819400"/>
            <a:ext cx="2438400" cy="838200"/>
          </a:xfrm>
          <a:prstGeom prst="rect">
            <a:avLst/>
          </a:prstGeom>
          <a:blipFill>
            <a:blip r:embed="rId7"/>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复合木地板</a:t>
            </a:r>
          </a:p>
        </p:txBody>
      </p:sp>
      <p:sp>
        <p:nvSpPr>
          <p:cNvPr id="32" name="矩形 31"/>
          <p:cNvSpPr/>
          <p:nvPr/>
        </p:nvSpPr>
        <p:spPr>
          <a:xfrm>
            <a:off x="4419600" y="2209800"/>
            <a:ext cx="1676400" cy="1447800"/>
          </a:xfrm>
          <a:prstGeom prst="rect">
            <a:avLst/>
          </a:prstGeom>
          <a:blipFill>
            <a:blip r:embed="rId8"/>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墙内网络线</a:t>
            </a:r>
          </a:p>
        </p:txBody>
      </p:sp>
      <p:sp>
        <p:nvSpPr>
          <p:cNvPr id="33" name="矩形 32"/>
          <p:cNvSpPr/>
          <p:nvPr/>
        </p:nvSpPr>
        <p:spPr>
          <a:xfrm>
            <a:off x="1981200" y="1524000"/>
            <a:ext cx="914400" cy="1295400"/>
          </a:xfrm>
          <a:prstGeom prst="rect">
            <a:avLst/>
          </a:prstGeom>
          <a:blipFill>
            <a:blip r:embed="rId9"/>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空调</a:t>
            </a:r>
          </a:p>
        </p:txBody>
      </p:sp>
      <p:sp>
        <p:nvSpPr>
          <p:cNvPr id="34" name="矩形 33"/>
          <p:cNvSpPr/>
          <p:nvPr/>
        </p:nvSpPr>
        <p:spPr>
          <a:xfrm>
            <a:off x="2895600" y="1524000"/>
            <a:ext cx="1524000" cy="1295400"/>
          </a:xfrm>
          <a:prstGeom prst="rect">
            <a:avLst/>
          </a:prstGeom>
          <a:blipFill>
            <a:blip r:embed="rId10"/>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装饰吊灯</a:t>
            </a:r>
          </a:p>
        </p:txBody>
      </p:sp>
      <p:sp>
        <p:nvSpPr>
          <p:cNvPr id="35" name="矩形 34"/>
          <p:cNvSpPr/>
          <p:nvPr/>
        </p:nvSpPr>
        <p:spPr>
          <a:xfrm>
            <a:off x="4419600" y="1524000"/>
            <a:ext cx="1676400" cy="685800"/>
          </a:xfrm>
          <a:prstGeom prst="rect">
            <a:avLst/>
          </a:prstGeom>
          <a:blipFill>
            <a:blip r:embed="rId11"/>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b="1" dirty="0">
                <a:solidFill>
                  <a:srgbClr val="C00000"/>
                </a:solidFill>
              </a:rPr>
              <a:t>窗帘</a:t>
            </a:r>
          </a:p>
        </p:txBody>
      </p:sp>
      <p:sp>
        <p:nvSpPr>
          <p:cNvPr id="36" name="矩形 35"/>
          <p:cNvSpPr/>
          <p:nvPr/>
        </p:nvSpPr>
        <p:spPr>
          <a:xfrm>
            <a:off x="6096000" y="1524000"/>
            <a:ext cx="914400" cy="1371600"/>
          </a:xfrm>
          <a:prstGeom prst="rect">
            <a:avLst/>
          </a:prstGeom>
          <a:blipFill>
            <a:blip r:embed="rId1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dirty="0">
                <a:solidFill>
                  <a:srgbClr val="C00000"/>
                </a:solidFill>
                <a:latin typeface="黑体" pitchFamily="49" charset="-122"/>
                <a:ea typeface="黑体" pitchFamily="49" charset="-122"/>
              </a:rPr>
              <a:t>吊扇</a:t>
            </a:r>
          </a:p>
        </p:txBody>
      </p:sp>
      <p:sp>
        <p:nvSpPr>
          <p:cNvPr id="24" name="TextBox 23"/>
          <p:cNvSpPr txBox="1">
            <a:spLocks noChangeArrowheads="1"/>
          </p:cNvSpPr>
          <p:nvPr/>
        </p:nvSpPr>
        <p:spPr bwMode="auto">
          <a:xfrm>
            <a:off x="1752600" y="5867400"/>
            <a:ext cx="572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FF0000"/>
                </a:solidFill>
                <a:latin typeface="黑体" pitchFamily="49" charset="-122"/>
                <a:ea typeface="黑体" pitchFamily="49" charset="-122"/>
              </a:rPr>
              <a:t>加法思维：在确保底线的基础上得寸进尺</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linds(horizontal)">
                                      <p:cBhvr>
                                        <p:cTn id="57" dur="500"/>
                                        <p:tgtEl>
                                          <p:spTgt spid="3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blinds(horizontal)">
                                      <p:cBhvr>
                                        <p:cTn id="62" dur="500"/>
                                        <p:tgtEl>
                                          <p:spTgt spid="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linds(horizontal)">
                                      <p:cBhvr>
                                        <p:cTn id="72" dur="500"/>
                                        <p:tgtEl>
                                          <p:spTgt spid="3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blinds(horizontal)">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0200" y="533400"/>
            <a:ext cx="5943600" cy="584200"/>
          </a:xfrm>
        </p:spPr>
        <p:txBody>
          <a:bodyPr rtlCol="0">
            <a:spAutoFit/>
          </a:bodyPr>
          <a:lstStyle/>
          <a:p>
            <a:pPr>
              <a:defRPr/>
            </a:pPr>
            <a:r>
              <a:rPr lang="zh-CN" altLang="en-US" sz="3200" dirty="0">
                <a:solidFill>
                  <a:srgbClr val="C00000"/>
                </a:solidFill>
                <a:latin typeface="华文新魏" pitchFamily="2" charset="-122"/>
                <a:ea typeface="华文新魏" pitchFamily="2" charset="-122"/>
                <a:cs typeface="+mn-cs"/>
              </a:rPr>
              <a:t>图：减法确定范围上线</a:t>
            </a:r>
          </a:p>
        </p:txBody>
      </p:sp>
      <p:sp>
        <p:nvSpPr>
          <p:cNvPr id="5" name="等腰三角形 4"/>
          <p:cNvSpPr/>
          <p:nvPr/>
        </p:nvSpPr>
        <p:spPr>
          <a:xfrm>
            <a:off x="1981200" y="1676400"/>
            <a:ext cx="4964113" cy="3200400"/>
          </a:xfrm>
          <a:prstGeom prst="triangl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zh-CN" altLang="en-US" sz="2800" b="1" dirty="0">
                <a:solidFill>
                  <a:srgbClr val="C00000"/>
                </a:solidFill>
                <a:latin typeface="黑体" pitchFamily="49" charset="-122"/>
                <a:ea typeface="黑体" pitchFamily="49" charset="-122"/>
              </a:rPr>
              <a:t>项目范围</a:t>
            </a:r>
          </a:p>
        </p:txBody>
      </p:sp>
      <p:pic>
        <p:nvPicPr>
          <p:cNvPr id="28677" name="Picture 5"/>
          <p:cNvPicPr>
            <a:picLocks noChangeAspect="1" noChangeArrowheads="1"/>
          </p:cNvPicPr>
          <p:nvPr/>
        </p:nvPicPr>
        <p:blipFill>
          <a:blip r:embed="rId3"/>
          <a:srcRect/>
          <a:stretch>
            <a:fillRect/>
          </a:stretch>
        </p:blipFill>
        <p:spPr bwMode="auto">
          <a:xfrm>
            <a:off x="2971800" y="2971800"/>
            <a:ext cx="2006994" cy="889280"/>
          </a:xfrm>
          <a:prstGeom prst="rect">
            <a:avLst/>
          </a:prstGeom>
          <a:ln>
            <a:noFill/>
          </a:ln>
          <a:effectLst>
            <a:softEdge rad="112500"/>
          </a:effectLst>
        </p:spPr>
      </p:pic>
      <p:grpSp>
        <p:nvGrpSpPr>
          <p:cNvPr id="3" name="组合 12"/>
          <p:cNvGrpSpPr>
            <a:grpSpLocks/>
          </p:cNvGrpSpPr>
          <p:nvPr/>
        </p:nvGrpSpPr>
        <p:grpSpPr bwMode="auto">
          <a:xfrm>
            <a:off x="4419600" y="1524000"/>
            <a:ext cx="3048000" cy="3321050"/>
            <a:chOff x="4343400" y="1828800"/>
            <a:chExt cx="2198758" cy="3321423"/>
          </a:xfrm>
        </p:grpSpPr>
        <p:sp>
          <p:nvSpPr>
            <p:cNvPr id="9" name="任意多边形 8"/>
            <p:cNvSpPr/>
            <p:nvPr/>
          </p:nvSpPr>
          <p:spPr>
            <a:xfrm>
              <a:off x="4343400" y="1828800"/>
              <a:ext cx="2198758" cy="3321423"/>
            </a:xfrm>
            <a:custGeom>
              <a:avLst/>
              <a:gdLst>
                <a:gd name="connsiteX0" fmla="*/ 2043953 w 2198758"/>
                <a:gd name="connsiteY0" fmla="*/ 2958353 h 3321423"/>
                <a:gd name="connsiteX1" fmla="*/ 1990164 w 2198758"/>
                <a:gd name="connsiteY1" fmla="*/ 2931459 h 3321423"/>
                <a:gd name="connsiteX2" fmla="*/ 2003612 w 2198758"/>
                <a:gd name="connsiteY2" fmla="*/ 2191871 h 3321423"/>
                <a:gd name="connsiteX3" fmla="*/ 1546412 w 2198758"/>
                <a:gd name="connsiteY3" fmla="*/ 1801906 h 3321423"/>
                <a:gd name="connsiteX4" fmla="*/ 1519517 w 2198758"/>
                <a:gd name="connsiteY4" fmla="*/ 1707776 h 3321423"/>
                <a:gd name="connsiteX5" fmla="*/ 1452282 w 2198758"/>
                <a:gd name="connsiteY5" fmla="*/ 1586753 h 3321423"/>
                <a:gd name="connsiteX6" fmla="*/ 1398494 w 2198758"/>
                <a:gd name="connsiteY6" fmla="*/ 1492623 h 3321423"/>
                <a:gd name="connsiteX7" fmla="*/ 1358153 w 2198758"/>
                <a:gd name="connsiteY7" fmla="*/ 1452282 h 3321423"/>
                <a:gd name="connsiteX8" fmla="*/ 1129553 w 2198758"/>
                <a:gd name="connsiteY8" fmla="*/ 524435 h 3321423"/>
                <a:gd name="connsiteX9" fmla="*/ 981635 w 2198758"/>
                <a:gd name="connsiteY9" fmla="*/ 174812 h 3321423"/>
                <a:gd name="connsiteX10" fmla="*/ 336176 w 2198758"/>
                <a:gd name="connsiteY10" fmla="*/ 0 h 3321423"/>
                <a:gd name="connsiteX11" fmla="*/ 0 w 2198758"/>
                <a:gd name="connsiteY11" fmla="*/ 0 h 3321423"/>
                <a:gd name="connsiteX12" fmla="*/ 1882588 w 2198758"/>
                <a:gd name="connsiteY12" fmla="*/ 3321423 h 3321423"/>
                <a:gd name="connsiteX13" fmla="*/ 1990164 w 2198758"/>
                <a:gd name="connsiteY13" fmla="*/ 2931459 h 3321423"/>
                <a:gd name="connsiteX14" fmla="*/ 1990164 w 2198758"/>
                <a:gd name="connsiteY14" fmla="*/ 2931459 h 33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8758" h="3321423">
                  <a:moveTo>
                    <a:pt x="2043953" y="2958353"/>
                  </a:moveTo>
                  <a:cubicBezTo>
                    <a:pt x="1997598" y="2942901"/>
                    <a:pt x="2013635" y="2954928"/>
                    <a:pt x="1990164" y="2931459"/>
                  </a:cubicBezTo>
                  <a:cubicBezTo>
                    <a:pt x="2031222" y="2206107"/>
                    <a:pt x="2198758" y="2387017"/>
                    <a:pt x="2003612" y="2191871"/>
                  </a:cubicBezTo>
                  <a:cubicBezTo>
                    <a:pt x="1851212" y="2061883"/>
                    <a:pt x="1688050" y="1943544"/>
                    <a:pt x="1546412" y="1801906"/>
                  </a:cubicBezTo>
                  <a:cubicBezTo>
                    <a:pt x="1523337" y="1778831"/>
                    <a:pt x="1531231" y="1738233"/>
                    <a:pt x="1519517" y="1707776"/>
                  </a:cubicBezTo>
                  <a:cubicBezTo>
                    <a:pt x="1481682" y="1609405"/>
                    <a:pt x="1490624" y="1653851"/>
                    <a:pt x="1452282" y="1586753"/>
                  </a:cubicBezTo>
                  <a:cubicBezTo>
                    <a:pt x="1428370" y="1544907"/>
                    <a:pt x="1428276" y="1528361"/>
                    <a:pt x="1398494" y="1492623"/>
                  </a:cubicBezTo>
                  <a:cubicBezTo>
                    <a:pt x="1386320" y="1478014"/>
                    <a:pt x="1358153" y="1452282"/>
                    <a:pt x="1358153" y="1452282"/>
                  </a:cubicBezTo>
                  <a:cubicBezTo>
                    <a:pt x="1123799" y="570010"/>
                    <a:pt x="1129553" y="888489"/>
                    <a:pt x="1129553" y="524435"/>
                  </a:cubicBezTo>
                  <a:lnTo>
                    <a:pt x="981635" y="174812"/>
                  </a:lnTo>
                  <a:lnTo>
                    <a:pt x="336176" y="0"/>
                  </a:lnTo>
                  <a:lnTo>
                    <a:pt x="0" y="0"/>
                  </a:lnTo>
                  <a:lnTo>
                    <a:pt x="1882588" y="3321423"/>
                  </a:lnTo>
                  <a:lnTo>
                    <a:pt x="1990164" y="2931459"/>
                  </a:lnTo>
                  <a:lnTo>
                    <a:pt x="1990164" y="2931459"/>
                  </a:lnTo>
                </a:path>
              </a:pathLst>
            </a:custGeom>
            <a:blipFill>
              <a:blip r:embed="rId2"/>
              <a:tile tx="0" ty="0" sx="100000" sy="100000" flip="none" algn="tl"/>
            </a:blipFill>
          </p:spPr>
          <p:style>
            <a:lnRef idx="1">
              <a:schemeClr val="accent1"/>
            </a:lnRef>
            <a:fillRef idx="0">
              <a:schemeClr val="accent1"/>
            </a:fillRef>
            <a:effectRef idx="0">
              <a:schemeClr val="accent1"/>
            </a:effectRef>
            <a:fontRef idx="minor">
              <a:schemeClr val="tx1"/>
            </a:fontRef>
          </p:style>
          <p:txBody>
            <a:bodyPr anchor="ctr"/>
            <a:lstStyle/>
            <a:p>
              <a:pPr algn="ctr">
                <a:buFontTx/>
                <a:buNone/>
                <a:defRPr/>
              </a:pPr>
              <a:endParaRPr lang="zh-CN" altLang="en-US" sz="1800">
                <a:solidFill>
                  <a:prstClr val="black"/>
                </a:solidFill>
              </a:endParaRPr>
            </a:p>
          </p:txBody>
        </p:sp>
        <p:sp>
          <p:nvSpPr>
            <p:cNvPr id="191505" name="TextBox 9"/>
            <p:cNvSpPr txBox="1">
              <a:spLocks noChangeArrowheads="1"/>
            </p:cNvSpPr>
            <p:nvPr/>
          </p:nvSpPr>
          <p:spPr bwMode="auto">
            <a:xfrm rot="3710080">
              <a:off x="4230432" y="265352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C00000"/>
                  </a:solidFill>
                  <a:latin typeface="黑体" pitchFamily="49" charset="-122"/>
                  <a:ea typeface="黑体" pitchFamily="49" charset="-122"/>
                </a:rPr>
                <a:t>资源总量约束</a:t>
              </a:r>
            </a:p>
          </p:txBody>
        </p:sp>
      </p:grpSp>
      <p:grpSp>
        <p:nvGrpSpPr>
          <p:cNvPr id="4" name="组合 13"/>
          <p:cNvGrpSpPr>
            <a:grpSpLocks/>
          </p:cNvGrpSpPr>
          <p:nvPr/>
        </p:nvGrpSpPr>
        <p:grpSpPr bwMode="auto">
          <a:xfrm>
            <a:off x="1752600" y="1524000"/>
            <a:ext cx="2746375" cy="3429000"/>
            <a:chOff x="2286000" y="1752600"/>
            <a:chExt cx="1981200" cy="3429000"/>
          </a:xfrm>
        </p:grpSpPr>
        <p:sp>
          <p:nvSpPr>
            <p:cNvPr id="11" name="任意多边形 10"/>
            <p:cNvSpPr/>
            <p:nvPr/>
          </p:nvSpPr>
          <p:spPr>
            <a:xfrm>
              <a:off x="2286000" y="1752600"/>
              <a:ext cx="1981200" cy="3429000"/>
            </a:xfrm>
            <a:custGeom>
              <a:avLst/>
              <a:gdLst>
                <a:gd name="connsiteX0" fmla="*/ 58762 w 1874115"/>
                <a:gd name="connsiteY0" fmla="*/ 3173506 h 3173506"/>
                <a:gd name="connsiteX1" fmla="*/ 31868 w 1874115"/>
                <a:gd name="connsiteY1" fmla="*/ 2568388 h 3173506"/>
                <a:gd name="connsiteX2" fmla="*/ 4973 w 1874115"/>
                <a:gd name="connsiteY2" fmla="*/ 2501153 h 3173506"/>
                <a:gd name="connsiteX3" fmla="*/ 448726 w 1874115"/>
                <a:gd name="connsiteY3" fmla="*/ 1613647 h 3173506"/>
                <a:gd name="connsiteX4" fmla="*/ 381491 w 1874115"/>
                <a:gd name="connsiteY4" fmla="*/ 1546412 h 3173506"/>
                <a:gd name="connsiteX5" fmla="*/ 394938 w 1874115"/>
                <a:gd name="connsiteY5" fmla="*/ 1506071 h 3173506"/>
                <a:gd name="connsiteX6" fmla="*/ 435279 w 1874115"/>
                <a:gd name="connsiteY6" fmla="*/ 1438836 h 3173506"/>
                <a:gd name="connsiteX7" fmla="*/ 959715 w 1874115"/>
                <a:gd name="connsiteY7" fmla="*/ 295836 h 3173506"/>
                <a:gd name="connsiteX8" fmla="*/ 1874115 w 1874115"/>
                <a:gd name="connsiteY8" fmla="*/ 0 h 3173506"/>
                <a:gd name="connsiteX9" fmla="*/ 58762 w 1874115"/>
                <a:gd name="connsiteY9" fmla="*/ 3173506 h 317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115" h="3173506">
                  <a:moveTo>
                    <a:pt x="58762" y="3173506"/>
                  </a:moveTo>
                  <a:cubicBezTo>
                    <a:pt x="49797" y="2971800"/>
                    <a:pt x="48636" y="2769596"/>
                    <a:pt x="31868" y="2568388"/>
                  </a:cubicBezTo>
                  <a:cubicBezTo>
                    <a:pt x="0" y="2185979"/>
                    <a:pt x="4973" y="2729814"/>
                    <a:pt x="4973" y="2501153"/>
                  </a:cubicBezTo>
                  <a:cubicBezTo>
                    <a:pt x="152891" y="2205318"/>
                    <a:pt x="327383" y="1921338"/>
                    <a:pt x="448726" y="1613647"/>
                  </a:cubicBezTo>
                  <a:cubicBezTo>
                    <a:pt x="460354" y="1584162"/>
                    <a:pt x="395665" y="1574761"/>
                    <a:pt x="381491" y="1546412"/>
                  </a:cubicBezTo>
                  <a:cubicBezTo>
                    <a:pt x="375152" y="1533734"/>
                    <a:pt x="388599" y="1518749"/>
                    <a:pt x="394938" y="1506071"/>
                  </a:cubicBezTo>
                  <a:cubicBezTo>
                    <a:pt x="406626" y="1482694"/>
                    <a:pt x="435279" y="1438836"/>
                    <a:pt x="435279" y="1438836"/>
                  </a:cubicBezTo>
                  <a:cubicBezTo>
                    <a:pt x="936398" y="287616"/>
                    <a:pt x="517289" y="295836"/>
                    <a:pt x="959715" y="295836"/>
                  </a:cubicBezTo>
                  <a:lnTo>
                    <a:pt x="1874115" y="0"/>
                  </a:lnTo>
                  <a:lnTo>
                    <a:pt x="58762" y="3173506"/>
                  </a:ln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1503" name="TextBox 11"/>
            <p:cNvSpPr txBox="1">
              <a:spLocks noChangeArrowheads="1"/>
            </p:cNvSpPr>
            <p:nvPr/>
          </p:nvSpPr>
          <p:spPr bwMode="auto">
            <a:xfrm rot="-3867898">
              <a:off x="2308677" y="2690539"/>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C00000"/>
                  </a:solidFill>
                  <a:latin typeface="黑体" pitchFamily="49" charset="-122"/>
                  <a:ea typeface="黑体" pitchFamily="49" charset="-122"/>
                </a:rPr>
                <a:t>质量标准约束</a:t>
              </a:r>
            </a:p>
          </p:txBody>
        </p:sp>
      </p:grpSp>
      <p:grpSp>
        <p:nvGrpSpPr>
          <p:cNvPr id="6" name="组合 16"/>
          <p:cNvGrpSpPr>
            <a:grpSpLocks/>
          </p:cNvGrpSpPr>
          <p:nvPr/>
        </p:nvGrpSpPr>
        <p:grpSpPr bwMode="auto">
          <a:xfrm>
            <a:off x="1828800" y="4953000"/>
            <a:ext cx="5405438" cy="874713"/>
            <a:chOff x="2362200" y="5181600"/>
            <a:chExt cx="3899647" cy="874059"/>
          </a:xfrm>
        </p:grpSpPr>
        <p:sp>
          <p:nvSpPr>
            <p:cNvPr id="15" name="任意多边形 14"/>
            <p:cNvSpPr/>
            <p:nvPr/>
          </p:nvSpPr>
          <p:spPr>
            <a:xfrm>
              <a:off x="2362200" y="5181600"/>
              <a:ext cx="3899647" cy="874059"/>
            </a:xfrm>
            <a:custGeom>
              <a:avLst/>
              <a:gdLst>
                <a:gd name="connsiteX0" fmla="*/ 201706 w 3899647"/>
                <a:gd name="connsiteY0" fmla="*/ 874059 h 874059"/>
                <a:gd name="connsiteX1" fmla="*/ 349624 w 3899647"/>
                <a:gd name="connsiteY1" fmla="*/ 874059 h 874059"/>
                <a:gd name="connsiteX2" fmla="*/ 820271 w 3899647"/>
                <a:gd name="connsiteY2" fmla="*/ 672353 h 874059"/>
                <a:gd name="connsiteX3" fmla="*/ 2043953 w 3899647"/>
                <a:gd name="connsiteY3" fmla="*/ 739588 h 874059"/>
                <a:gd name="connsiteX4" fmla="*/ 3899647 w 3899647"/>
                <a:gd name="connsiteY4" fmla="*/ 26894 h 874059"/>
                <a:gd name="connsiteX5" fmla="*/ 0 w 3899647"/>
                <a:gd name="connsiteY5" fmla="*/ 0 h 874059"/>
                <a:gd name="connsiteX6" fmla="*/ 201706 w 3899647"/>
                <a:gd name="connsiteY6" fmla="*/ 874059 h 87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9647" h="874059">
                  <a:moveTo>
                    <a:pt x="201706" y="874059"/>
                  </a:moveTo>
                  <a:lnTo>
                    <a:pt x="349624" y="874059"/>
                  </a:lnTo>
                  <a:cubicBezTo>
                    <a:pt x="810925" y="670544"/>
                    <a:pt x="640252" y="672353"/>
                    <a:pt x="820271" y="672353"/>
                  </a:cubicBezTo>
                  <a:cubicBezTo>
                    <a:pt x="1228137" y="695267"/>
                    <a:pt x="1635444" y="739588"/>
                    <a:pt x="2043953" y="739588"/>
                  </a:cubicBezTo>
                  <a:cubicBezTo>
                    <a:pt x="2661936" y="500514"/>
                    <a:pt x="3237032" y="26894"/>
                    <a:pt x="3899647" y="26894"/>
                  </a:cubicBezTo>
                  <a:lnTo>
                    <a:pt x="0" y="0"/>
                  </a:lnTo>
                  <a:lnTo>
                    <a:pt x="201706" y="874059"/>
                  </a:ln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191501" name="TextBox 15"/>
            <p:cNvSpPr txBox="1">
              <a:spLocks noChangeArrowheads="1"/>
            </p:cNvSpPr>
            <p:nvPr/>
          </p:nvSpPr>
          <p:spPr bwMode="auto">
            <a:xfrm>
              <a:off x="2895600" y="53340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C00000"/>
                  </a:solidFill>
                  <a:latin typeface="黑体" pitchFamily="49" charset="-122"/>
                  <a:ea typeface="黑体" pitchFamily="49" charset="-122"/>
                </a:rPr>
                <a:t>总时间约束</a:t>
              </a:r>
            </a:p>
          </p:txBody>
        </p:sp>
      </p:grpSp>
      <p:pic>
        <p:nvPicPr>
          <p:cNvPr id="1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120182">
            <a:off x="6702425" y="4829175"/>
            <a:ext cx="9032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159272">
            <a:off x="4275931" y="1291432"/>
            <a:ext cx="88423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8" name="TextBox 19"/>
          <p:cNvSpPr txBox="1">
            <a:spLocks noChangeArrowheads="1"/>
          </p:cNvSpPr>
          <p:nvPr/>
        </p:nvSpPr>
        <p:spPr bwMode="auto">
          <a:xfrm>
            <a:off x="1981200" y="6019800"/>
            <a:ext cx="572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a:solidFill>
                  <a:srgbClr val="FF0000"/>
                </a:solidFill>
                <a:latin typeface="黑体" pitchFamily="49" charset="-122"/>
                <a:ea typeface="黑体" pitchFamily="49" charset="-122"/>
              </a:rPr>
              <a:t>减法思维：在追求理想的过程中忍痛割爱</a:t>
            </a:r>
          </a:p>
        </p:txBody>
      </p:sp>
      <p:pic>
        <p:nvPicPr>
          <p:cNvPr id="286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4572000"/>
            <a:ext cx="99695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blinds(horizontal)">
                                      <p:cBhvr>
                                        <p:cTn id="7" dur="500"/>
                                        <p:tgtEl>
                                          <p:spTgt spid="28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ppt_x"/>
                                          </p:val>
                                        </p:tav>
                                      </p:tavLst>
                                    </p:anim>
                                    <p:anim calcmode="lin" valueType="num">
                                      <p:cBhvr additive="base">
                                        <p:cTn id="12" dur="500"/>
                                        <p:tgtEl>
                                          <p:spTgt spid="6"/>
                                        </p:tgtEl>
                                        <p:attrNameLst>
                                          <p:attrName>ppt_y</p:attrName>
                                        </p:attrNameLst>
                                      </p:cBhvr>
                                      <p:tavLst>
                                        <p:tav tm="0">
                                          <p:val>
                                            <p:strVal val="ppt_y"/>
                                          </p:val>
                                        </p:tav>
                                        <p:tav tm="100000">
                                          <p:val>
                                            <p:strVal val="1+ppt_h/2"/>
                                          </p:val>
                                        </p:tav>
                                      </p:tavLst>
                                    </p:anim>
                                    <p:set>
                                      <p:cBhvr>
                                        <p:cTn id="13" dur="1" fill="hold">
                                          <p:stCondLst>
                                            <p:cond delay="499"/>
                                          </p:stCondLst>
                                        </p:cTn>
                                        <p:tgtEl>
                                          <p:spTgt spid="6"/>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28676"/>
                                        </p:tgtEl>
                                        <p:attrNameLst>
                                          <p:attrName>ppt_x</p:attrName>
                                        </p:attrNameLst>
                                      </p:cBhvr>
                                      <p:tavLst>
                                        <p:tav tm="0">
                                          <p:val>
                                            <p:strVal val="ppt_x"/>
                                          </p:val>
                                        </p:tav>
                                        <p:tav tm="100000">
                                          <p:val>
                                            <p:strVal val="ppt_x"/>
                                          </p:val>
                                        </p:tav>
                                      </p:tavLst>
                                    </p:anim>
                                    <p:anim calcmode="lin" valueType="num">
                                      <p:cBhvr additive="base">
                                        <p:cTn id="16" dur="500"/>
                                        <p:tgtEl>
                                          <p:spTgt spid="28676"/>
                                        </p:tgtEl>
                                        <p:attrNameLst>
                                          <p:attrName>ppt_y</p:attrName>
                                        </p:attrNameLst>
                                      </p:cBhvr>
                                      <p:tavLst>
                                        <p:tav tm="0">
                                          <p:val>
                                            <p:strVal val="ppt_y"/>
                                          </p:val>
                                        </p:tav>
                                        <p:tav tm="100000">
                                          <p:val>
                                            <p:strVal val="1+ppt_h/2"/>
                                          </p:val>
                                        </p:tav>
                                      </p:tavLst>
                                    </p:anim>
                                    <p:set>
                                      <p:cBhvr>
                                        <p:cTn id="17" dur="1" fill="hold">
                                          <p:stCondLst>
                                            <p:cond delay="499"/>
                                          </p:stCondLst>
                                        </p:cTn>
                                        <p:tgtEl>
                                          <p:spTgt spid="2867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xit" presetSubtype="3" fill="hold" nodeType="clickEffect">
                                  <p:stCondLst>
                                    <p:cond delay="0"/>
                                  </p:stCondLst>
                                  <p:childTnLst>
                                    <p:anim calcmode="lin" valueType="num">
                                      <p:cBhvr additive="base">
                                        <p:cTn id="26" dur="500"/>
                                        <p:tgtEl>
                                          <p:spTgt spid="3"/>
                                        </p:tgtEl>
                                        <p:attrNameLst>
                                          <p:attrName>ppt_x</p:attrName>
                                        </p:attrNameLst>
                                      </p:cBhvr>
                                      <p:tavLst>
                                        <p:tav tm="0">
                                          <p:val>
                                            <p:strVal val="ppt_x"/>
                                          </p:val>
                                        </p:tav>
                                        <p:tav tm="100000">
                                          <p:val>
                                            <p:strVal val="1+ppt_w/2"/>
                                          </p:val>
                                        </p:tav>
                                      </p:tavLst>
                                    </p:anim>
                                    <p:anim calcmode="lin" valueType="num">
                                      <p:cBhvr additive="base">
                                        <p:cTn id="27" dur="500"/>
                                        <p:tgtEl>
                                          <p:spTgt spid="3"/>
                                        </p:tgtEl>
                                        <p:attrNameLst>
                                          <p:attrName>ppt_y</p:attrName>
                                        </p:attrNameLst>
                                      </p:cBhvr>
                                      <p:tavLst>
                                        <p:tav tm="0">
                                          <p:val>
                                            <p:strVal val="ppt_y"/>
                                          </p:val>
                                        </p:tav>
                                        <p:tav tm="100000">
                                          <p:val>
                                            <p:strVal val="0-ppt_h/2"/>
                                          </p:val>
                                        </p:tav>
                                      </p:tavLst>
                                    </p:anim>
                                    <p:set>
                                      <p:cBhvr>
                                        <p:cTn id="28" dur="1" fill="hold">
                                          <p:stCondLst>
                                            <p:cond delay="499"/>
                                          </p:stCondLst>
                                        </p:cTn>
                                        <p:tgtEl>
                                          <p:spTgt spid="3"/>
                                        </p:tgtEl>
                                        <p:attrNameLst>
                                          <p:attrName>style.visibility</p:attrName>
                                        </p:attrNameLst>
                                      </p:cBhvr>
                                      <p:to>
                                        <p:strVal val="hidden"/>
                                      </p:to>
                                    </p:set>
                                  </p:childTnLst>
                                </p:cTn>
                              </p:par>
                              <p:par>
                                <p:cTn id="29" presetID="2" presetClass="exit" presetSubtype="3" fill="hold" nodeType="withEffect">
                                  <p:stCondLst>
                                    <p:cond delay="0"/>
                                  </p:stCondLst>
                                  <p:childTnLst>
                                    <p:anim calcmode="lin" valueType="num">
                                      <p:cBhvr additive="base">
                                        <p:cTn id="30" dur="500"/>
                                        <p:tgtEl>
                                          <p:spTgt spid="18"/>
                                        </p:tgtEl>
                                        <p:attrNameLst>
                                          <p:attrName>ppt_x</p:attrName>
                                        </p:attrNameLst>
                                      </p:cBhvr>
                                      <p:tavLst>
                                        <p:tav tm="0">
                                          <p:val>
                                            <p:strVal val="ppt_x"/>
                                          </p:val>
                                        </p:tav>
                                        <p:tav tm="100000">
                                          <p:val>
                                            <p:strVal val="1+ppt_w/2"/>
                                          </p:val>
                                        </p:tav>
                                      </p:tavLst>
                                    </p:anim>
                                    <p:anim calcmode="lin" valueType="num">
                                      <p:cBhvr additive="base">
                                        <p:cTn id="31" dur="500"/>
                                        <p:tgtEl>
                                          <p:spTgt spid="18"/>
                                        </p:tgtEl>
                                        <p:attrNameLst>
                                          <p:attrName>ppt_y</p:attrName>
                                        </p:attrNameLst>
                                      </p:cBhvr>
                                      <p:tavLst>
                                        <p:tav tm="0">
                                          <p:val>
                                            <p:strVal val="ppt_y"/>
                                          </p:val>
                                        </p:tav>
                                        <p:tav tm="100000">
                                          <p:val>
                                            <p:strVal val="0-ppt_h/2"/>
                                          </p:val>
                                        </p:tav>
                                      </p:tavLst>
                                    </p:anim>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xit" presetSubtype="9" fill="hold" nodeType="clickEffect">
                                  <p:stCondLst>
                                    <p:cond delay="0"/>
                                  </p:stCondLst>
                                  <p:childTnLst>
                                    <p:anim calcmode="lin" valueType="num">
                                      <p:cBhvr additive="base">
                                        <p:cTn id="41" dur="500"/>
                                        <p:tgtEl>
                                          <p:spTgt spid="4"/>
                                        </p:tgtEl>
                                        <p:attrNameLst>
                                          <p:attrName>ppt_x</p:attrName>
                                        </p:attrNameLst>
                                      </p:cBhvr>
                                      <p:tavLst>
                                        <p:tav tm="0">
                                          <p:val>
                                            <p:strVal val="ppt_x"/>
                                          </p:val>
                                        </p:tav>
                                        <p:tav tm="100000">
                                          <p:val>
                                            <p:strVal val="0-ppt_w/2"/>
                                          </p:val>
                                        </p:tav>
                                      </p:tavLst>
                                    </p:anim>
                                    <p:anim calcmode="lin" valueType="num">
                                      <p:cBhvr additive="base">
                                        <p:cTn id="42" dur="500"/>
                                        <p:tgtEl>
                                          <p:spTgt spid="4"/>
                                        </p:tgtEl>
                                        <p:attrNameLst>
                                          <p:attrName>ppt_y</p:attrName>
                                        </p:attrNameLst>
                                      </p:cBhvr>
                                      <p:tavLst>
                                        <p:tav tm="0">
                                          <p:val>
                                            <p:strVal val="ppt_y"/>
                                          </p:val>
                                        </p:tav>
                                        <p:tav tm="100000">
                                          <p:val>
                                            <p:strVal val="0-ppt_h/2"/>
                                          </p:val>
                                        </p:tav>
                                      </p:tavLst>
                                    </p:anim>
                                    <p:set>
                                      <p:cBhvr>
                                        <p:cTn id="43" dur="1" fill="hold">
                                          <p:stCondLst>
                                            <p:cond delay="499"/>
                                          </p:stCondLst>
                                        </p:cTn>
                                        <p:tgtEl>
                                          <p:spTgt spid="4"/>
                                        </p:tgtEl>
                                        <p:attrNameLst>
                                          <p:attrName>style.visibility</p:attrName>
                                        </p:attrNameLst>
                                      </p:cBhvr>
                                      <p:to>
                                        <p:strVal val="hidden"/>
                                      </p:to>
                                    </p:set>
                                  </p:childTnLst>
                                </p:cTn>
                              </p:par>
                              <p:par>
                                <p:cTn id="44" presetID="2" presetClass="exit" presetSubtype="9" fill="hold" nodeType="withEffect">
                                  <p:stCondLst>
                                    <p:cond delay="0"/>
                                  </p:stCondLst>
                                  <p:childTnLst>
                                    <p:anim calcmode="lin" valueType="num">
                                      <p:cBhvr additive="base">
                                        <p:cTn id="45" dur="500"/>
                                        <p:tgtEl>
                                          <p:spTgt spid="19"/>
                                        </p:tgtEl>
                                        <p:attrNameLst>
                                          <p:attrName>ppt_x</p:attrName>
                                        </p:attrNameLst>
                                      </p:cBhvr>
                                      <p:tavLst>
                                        <p:tav tm="0">
                                          <p:val>
                                            <p:strVal val="ppt_x"/>
                                          </p:val>
                                        </p:tav>
                                        <p:tav tm="100000">
                                          <p:val>
                                            <p:strVal val="0-ppt_w/2"/>
                                          </p:val>
                                        </p:tav>
                                      </p:tavLst>
                                    </p:anim>
                                    <p:anim calcmode="lin" valueType="num">
                                      <p:cBhvr additive="base">
                                        <p:cTn id="46" dur="500"/>
                                        <p:tgtEl>
                                          <p:spTgt spid="19"/>
                                        </p:tgtEl>
                                        <p:attrNameLst>
                                          <p:attrName>ppt_y</p:attrName>
                                        </p:attrNameLst>
                                      </p:cBhvr>
                                      <p:tavLst>
                                        <p:tav tm="0">
                                          <p:val>
                                            <p:strVal val="ppt_y"/>
                                          </p:val>
                                        </p:tav>
                                        <p:tav tm="100000">
                                          <p:val>
                                            <p:strVal val="0-ppt_h/2"/>
                                          </p:val>
                                        </p:tav>
                                      </p:tavLst>
                                    </p:anim>
                                    <p:set>
                                      <p:cBhvr>
                                        <p:cTn id="4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标题 1"/>
          <p:cNvSpPr>
            <a:spLocks noGrp="1"/>
          </p:cNvSpPr>
          <p:nvPr>
            <p:ph type="title"/>
          </p:nvPr>
        </p:nvSpPr>
        <p:spPr>
          <a:xfrm>
            <a:off x="2357438" y="381000"/>
            <a:ext cx="4429125" cy="523875"/>
          </a:xfrm>
          <a:solidFill>
            <a:srgbClr val="7030A0"/>
          </a:solidFill>
        </p:spPr>
        <p:txBody>
          <a:bodyPr>
            <a:spAutoFit/>
          </a:bodyPr>
          <a:lstStyle/>
          <a:p>
            <a:r>
              <a:rPr lang="zh-CN" altLang="en-US" sz="2800" b="1">
                <a:solidFill>
                  <a:schemeClr val="bg1"/>
                </a:solidFill>
              </a:rPr>
              <a:t>项目范围的优化</a:t>
            </a:r>
          </a:p>
        </p:txBody>
      </p:sp>
      <p:graphicFrame>
        <p:nvGraphicFramePr>
          <p:cNvPr id="7" name="表格 6"/>
          <p:cNvGraphicFramePr>
            <a:graphicFrameLocks noGrp="1"/>
          </p:cNvGraphicFramePr>
          <p:nvPr/>
        </p:nvGraphicFramePr>
        <p:xfrm>
          <a:off x="1143000" y="1371600"/>
          <a:ext cx="6477001" cy="4800600"/>
        </p:xfrm>
        <a:graphic>
          <a:graphicData uri="http://schemas.openxmlformats.org/drawingml/2006/table">
            <a:tbl>
              <a:tblPr firstRow="1" bandRow="1">
                <a:tableStyleId>{5C22544A-7EE6-4342-B048-85BDC9FD1C3A}</a:tableStyleId>
              </a:tblPr>
              <a:tblGrid>
                <a:gridCol w="2833688">
                  <a:extLst>
                    <a:ext uri="{9D8B030D-6E8A-4147-A177-3AD203B41FA5}">
                      <a16:colId xmlns:a16="http://schemas.microsoft.com/office/drawing/2014/main" val="20000"/>
                    </a:ext>
                  </a:extLst>
                </a:gridCol>
                <a:gridCol w="1214438">
                  <a:extLst>
                    <a:ext uri="{9D8B030D-6E8A-4147-A177-3AD203B41FA5}">
                      <a16:colId xmlns:a16="http://schemas.microsoft.com/office/drawing/2014/main" val="20001"/>
                    </a:ext>
                  </a:extLst>
                </a:gridCol>
                <a:gridCol w="1209674">
                  <a:extLst>
                    <a:ext uri="{9D8B030D-6E8A-4147-A177-3AD203B41FA5}">
                      <a16:colId xmlns:a16="http://schemas.microsoft.com/office/drawing/2014/main" val="20002"/>
                    </a:ext>
                  </a:extLst>
                </a:gridCol>
                <a:gridCol w="1219201">
                  <a:extLst>
                    <a:ext uri="{9D8B030D-6E8A-4147-A177-3AD203B41FA5}">
                      <a16:colId xmlns:a16="http://schemas.microsoft.com/office/drawing/2014/main" val="20003"/>
                    </a:ext>
                  </a:extLst>
                </a:gridCol>
              </a:tblGrid>
              <a:tr h="609600">
                <a:tc>
                  <a:txBody>
                    <a:bodyPr/>
                    <a:lstStyle/>
                    <a:p>
                      <a:pPr algn="ctr"/>
                      <a:r>
                        <a:rPr lang="zh-CN" altLang="en-US" dirty="0"/>
                        <a:t>家庭装修项目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dirty="0"/>
                        <a:t>必须的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dirty="0"/>
                        <a:t>争取的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dirty="0"/>
                        <a:t>希望的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45720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35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4356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435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2" name="组合 30"/>
          <p:cNvGrpSpPr>
            <a:grpSpLocks/>
          </p:cNvGrpSpPr>
          <p:nvPr/>
        </p:nvGrpSpPr>
        <p:grpSpPr bwMode="auto">
          <a:xfrm>
            <a:off x="838200" y="1981200"/>
            <a:ext cx="3124200" cy="4191000"/>
            <a:chOff x="838200" y="1981200"/>
            <a:chExt cx="3124200" cy="4191000"/>
          </a:xfrm>
        </p:grpSpPr>
        <p:sp>
          <p:nvSpPr>
            <p:cNvPr id="17" name="矩形 16"/>
            <p:cNvSpPr/>
            <p:nvPr/>
          </p:nvSpPr>
          <p:spPr>
            <a:xfrm>
              <a:off x="838200" y="1981200"/>
              <a:ext cx="3124200" cy="4191000"/>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b="1">
                <a:solidFill>
                  <a:prstClr val="white"/>
                </a:solidFill>
                <a:effectLst>
                  <a:outerShdw blurRad="38100" dist="38100" dir="2700000" algn="tl">
                    <a:srgbClr val="000000">
                      <a:alpha val="43137"/>
                    </a:srgbClr>
                  </a:outerShdw>
                </a:effectLst>
              </a:endParaRPr>
            </a:p>
          </p:txBody>
        </p:sp>
        <p:sp>
          <p:nvSpPr>
            <p:cNvPr id="8" name="TextBox 7"/>
            <p:cNvSpPr txBox="1"/>
            <p:nvPr/>
          </p:nvSpPr>
          <p:spPr>
            <a:xfrm>
              <a:off x="1371600" y="2057400"/>
              <a:ext cx="877888"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防盗门</a:t>
              </a:r>
            </a:p>
          </p:txBody>
        </p:sp>
        <p:sp>
          <p:nvSpPr>
            <p:cNvPr id="9" name="TextBox 8"/>
            <p:cNvSpPr txBox="1"/>
            <p:nvPr/>
          </p:nvSpPr>
          <p:spPr>
            <a:xfrm>
              <a:off x="1371600" y="2514600"/>
              <a:ext cx="877888"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密封窗</a:t>
              </a:r>
            </a:p>
          </p:txBody>
        </p:sp>
        <p:sp>
          <p:nvSpPr>
            <p:cNvPr id="10" name="TextBox 9"/>
            <p:cNvSpPr txBox="1"/>
            <p:nvPr/>
          </p:nvSpPr>
          <p:spPr>
            <a:xfrm>
              <a:off x="1371600" y="2971800"/>
              <a:ext cx="1108075"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抽水马桶</a:t>
              </a:r>
            </a:p>
          </p:txBody>
        </p:sp>
        <p:sp>
          <p:nvSpPr>
            <p:cNvPr id="11" name="TextBox 10"/>
            <p:cNvSpPr txBox="1"/>
            <p:nvPr/>
          </p:nvSpPr>
          <p:spPr>
            <a:xfrm>
              <a:off x="1330325" y="3429000"/>
              <a:ext cx="1108075"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抽油烟机</a:t>
              </a:r>
            </a:p>
          </p:txBody>
        </p:sp>
        <p:sp>
          <p:nvSpPr>
            <p:cNvPr id="12" name="TextBox 11"/>
            <p:cNvSpPr txBox="1"/>
            <p:nvPr/>
          </p:nvSpPr>
          <p:spPr>
            <a:xfrm>
              <a:off x="1371600" y="3886200"/>
              <a:ext cx="1447800" cy="369888"/>
            </a:xfrm>
            <a:prstGeom prst="rect">
              <a:avLst/>
            </a:prstGeom>
            <a:noFill/>
          </p:spPr>
          <p:txBody>
            <a:bodyPr>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暗储藏壁柜</a:t>
              </a:r>
            </a:p>
          </p:txBody>
        </p:sp>
        <p:sp>
          <p:nvSpPr>
            <p:cNvPr id="13" name="TextBox 12"/>
            <p:cNvSpPr txBox="1"/>
            <p:nvPr/>
          </p:nvSpPr>
          <p:spPr>
            <a:xfrm>
              <a:off x="1404938" y="4343400"/>
              <a:ext cx="1338262"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复合木地板</a:t>
              </a:r>
            </a:p>
          </p:txBody>
        </p:sp>
        <p:sp>
          <p:nvSpPr>
            <p:cNvPr id="14" name="TextBox 13"/>
            <p:cNvSpPr txBox="1"/>
            <p:nvPr/>
          </p:nvSpPr>
          <p:spPr>
            <a:xfrm>
              <a:off x="1371600" y="4800600"/>
              <a:ext cx="1570038"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空调机或吊扇</a:t>
              </a:r>
            </a:p>
          </p:txBody>
        </p:sp>
        <p:sp>
          <p:nvSpPr>
            <p:cNvPr id="15" name="TextBox 14"/>
            <p:cNvSpPr txBox="1"/>
            <p:nvPr/>
          </p:nvSpPr>
          <p:spPr>
            <a:xfrm>
              <a:off x="1371600" y="5257800"/>
              <a:ext cx="1338263"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墙内网络线</a:t>
              </a:r>
            </a:p>
          </p:txBody>
        </p:sp>
        <p:sp>
          <p:nvSpPr>
            <p:cNvPr id="16" name="TextBox 15"/>
            <p:cNvSpPr txBox="1"/>
            <p:nvPr/>
          </p:nvSpPr>
          <p:spPr>
            <a:xfrm>
              <a:off x="1404938" y="5715000"/>
              <a:ext cx="1338262" cy="369888"/>
            </a:xfrm>
            <a:prstGeom prst="rect">
              <a:avLst/>
            </a:prstGeom>
            <a:noFill/>
          </p:spPr>
          <p:txBody>
            <a:bodyPr wrap="none">
              <a:spAutoFit/>
            </a:bodyPr>
            <a:lstStyle/>
            <a:p>
              <a:pPr>
                <a:buFontTx/>
                <a:buNone/>
                <a:defRPr/>
              </a:pPr>
              <a:r>
                <a:rPr lang="zh-CN" altLang="en-US" sz="1800" b="1" dirty="0">
                  <a:solidFill>
                    <a:prstClr val="white"/>
                  </a:solidFill>
                  <a:effectLst>
                    <a:outerShdw blurRad="38100" dist="38100" dir="2700000" algn="tl">
                      <a:srgbClr val="000000">
                        <a:alpha val="43137"/>
                      </a:srgbClr>
                    </a:outerShdw>
                  </a:effectLst>
                  <a:latin typeface="Arial" charset="0"/>
                </a:rPr>
                <a:t>装饰性吊灯</a:t>
              </a:r>
            </a:p>
          </p:txBody>
        </p:sp>
      </p:grpSp>
      <p:grpSp>
        <p:nvGrpSpPr>
          <p:cNvPr id="3" name="组合 31"/>
          <p:cNvGrpSpPr>
            <a:grpSpLocks/>
          </p:cNvGrpSpPr>
          <p:nvPr/>
        </p:nvGrpSpPr>
        <p:grpSpPr bwMode="auto">
          <a:xfrm>
            <a:off x="3962400" y="1981200"/>
            <a:ext cx="1219200" cy="4191000"/>
            <a:chOff x="3962400" y="1981200"/>
            <a:chExt cx="1219200" cy="4191000"/>
          </a:xfrm>
        </p:grpSpPr>
        <p:sp>
          <p:nvSpPr>
            <p:cNvPr id="19" name="矩形 18"/>
            <p:cNvSpPr/>
            <p:nvPr/>
          </p:nvSpPr>
          <p:spPr>
            <a:xfrm>
              <a:off x="3962400" y="1981200"/>
              <a:ext cx="1219200" cy="4191000"/>
            </a:xfrm>
            <a:prstGeom prst="rect">
              <a:avLst/>
            </a:prstGeom>
            <a:solidFill>
              <a:srgbClr val="9751C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b="1">
                <a:solidFill>
                  <a:prstClr val="white"/>
                </a:solidFill>
                <a:effectLst>
                  <a:outerShdw blurRad="38100" dist="38100" dir="2700000" algn="tl">
                    <a:srgbClr val="000000">
                      <a:alpha val="43137"/>
                    </a:srgbClr>
                  </a:outerShdw>
                </a:effectLst>
              </a:endParaRPr>
            </a:p>
          </p:txBody>
        </p:sp>
        <p:sp>
          <p:nvSpPr>
            <p:cNvPr id="18" name="TextBox 17"/>
            <p:cNvSpPr txBox="1"/>
            <p:nvPr/>
          </p:nvSpPr>
          <p:spPr>
            <a:xfrm>
              <a:off x="4343400" y="20574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20" name="TextBox 19"/>
            <p:cNvSpPr txBox="1"/>
            <p:nvPr/>
          </p:nvSpPr>
          <p:spPr>
            <a:xfrm>
              <a:off x="4332288" y="2438400"/>
              <a:ext cx="569912"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21" name="TextBox 20"/>
            <p:cNvSpPr txBox="1"/>
            <p:nvPr/>
          </p:nvSpPr>
          <p:spPr>
            <a:xfrm>
              <a:off x="4343400" y="29718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22" name="TextBox 21"/>
            <p:cNvSpPr txBox="1"/>
            <p:nvPr/>
          </p:nvSpPr>
          <p:spPr>
            <a:xfrm>
              <a:off x="4343400" y="34290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grpSp>
      <p:grpSp>
        <p:nvGrpSpPr>
          <p:cNvPr id="4" name="组合 32"/>
          <p:cNvGrpSpPr>
            <a:grpSpLocks/>
          </p:cNvGrpSpPr>
          <p:nvPr/>
        </p:nvGrpSpPr>
        <p:grpSpPr bwMode="auto">
          <a:xfrm>
            <a:off x="5181600" y="1981200"/>
            <a:ext cx="1219200" cy="4191000"/>
            <a:chOff x="5181600" y="1981200"/>
            <a:chExt cx="1219200" cy="4191000"/>
          </a:xfrm>
        </p:grpSpPr>
        <p:sp>
          <p:nvSpPr>
            <p:cNvPr id="23" name="矩形 22"/>
            <p:cNvSpPr/>
            <p:nvPr/>
          </p:nvSpPr>
          <p:spPr>
            <a:xfrm>
              <a:off x="5181600" y="1981200"/>
              <a:ext cx="1219200" cy="4191000"/>
            </a:xfrm>
            <a:prstGeom prst="rect">
              <a:avLst/>
            </a:prstGeom>
            <a:solidFill>
              <a:srgbClr val="9751C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b="1">
                <a:solidFill>
                  <a:prstClr val="white"/>
                </a:solidFill>
                <a:effectLst>
                  <a:outerShdw blurRad="38100" dist="38100" dir="2700000" algn="tl">
                    <a:srgbClr val="000000">
                      <a:alpha val="43137"/>
                    </a:srgbClr>
                  </a:outerShdw>
                </a:effectLst>
              </a:endParaRPr>
            </a:p>
          </p:txBody>
        </p:sp>
        <p:sp>
          <p:nvSpPr>
            <p:cNvPr id="24" name="TextBox 23"/>
            <p:cNvSpPr txBox="1"/>
            <p:nvPr/>
          </p:nvSpPr>
          <p:spPr>
            <a:xfrm>
              <a:off x="5486400" y="38862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25" name="TextBox 24"/>
            <p:cNvSpPr txBox="1"/>
            <p:nvPr/>
          </p:nvSpPr>
          <p:spPr>
            <a:xfrm>
              <a:off x="5486400" y="43434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26" name="TextBox 25"/>
            <p:cNvSpPr txBox="1"/>
            <p:nvPr/>
          </p:nvSpPr>
          <p:spPr>
            <a:xfrm>
              <a:off x="5486400" y="48006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grpSp>
      <p:grpSp>
        <p:nvGrpSpPr>
          <p:cNvPr id="5" name="组合 33"/>
          <p:cNvGrpSpPr>
            <a:grpSpLocks/>
          </p:cNvGrpSpPr>
          <p:nvPr/>
        </p:nvGrpSpPr>
        <p:grpSpPr bwMode="auto">
          <a:xfrm>
            <a:off x="6400800" y="1905000"/>
            <a:ext cx="1752600" cy="4267200"/>
            <a:chOff x="6400800" y="1905000"/>
            <a:chExt cx="1752600" cy="4267200"/>
          </a:xfrm>
        </p:grpSpPr>
        <p:sp>
          <p:nvSpPr>
            <p:cNvPr id="27" name="矩形 26"/>
            <p:cNvSpPr/>
            <p:nvPr/>
          </p:nvSpPr>
          <p:spPr>
            <a:xfrm>
              <a:off x="6400800" y="1981200"/>
              <a:ext cx="1219200" cy="4191000"/>
            </a:xfrm>
            <a:prstGeom prst="rect">
              <a:avLst/>
            </a:prstGeom>
            <a:solidFill>
              <a:srgbClr val="9751CB">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b="1">
                <a:solidFill>
                  <a:prstClr val="white"/>
                </a:solidFill>
                <a:effectLst>
                  <a:outerShdw blurRad="38100" dist="38100" dir="2700000" algn="tl">
                    <a:srgbClr val="000000">
                      <a:alpha val="43137"/>
                    </a:srgbClr>
                  </a:outerShdw>
                </a:effectLst>
              </a:endParaRPr>
            </a:p>
          </p:txBody>
        </p:sp>
        <p:sp>
          <p:nvSpPr>
            <p:cNvPr id="28" name="等腰三角形 27"/>
            <p:cNvSpPr/>
            <p:nvPr/>
          </p:nvSpPr>
          <p:spPr>
            <a:xfrm rot="5400000">
              <a:off x="5753100" y="3771900"/>
              <a:ext cx="4267200" cy="533400"/>
            </a:xfrm>
            <a:prstGeom prst="triangle">
              <a:avLst/>
            </a:prstGeom>
            <a:solidFill>
              <a:srgbClr val="9751CB">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sz="1800" b="1">
                <a:solidFill>
                  <a:prstClr val="white"/>
                </a:solidFill>
                <a:effectLst>
                  <a:outerShdw blurRad="38100" dist="38100" dir="2700000" algn="tl">
                    <a:srgbClr val="000000">
                      <a:alpha val="43137"/>
                    </a:srgbClr>
                  </a:outerShdw>
                </a:effectLst>
              </a:endParaRPr>
            </a:p>
          </p:txBody>
        </p:sp>
        <p:sp>
          <p:nvSpPr>
            <p:cNvPr id="29" name="TextBox 28"/>
            <p:cNvSpPr txBox="1"/>
            <p:nvPr/>
          </p:nvSpPr>
          <p:spPr>
            <a:xfrm>
              <a:off x="6858000" y="52578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sp>
          <p:nvSpPr>
            <p:cNvPr id="30" name="TextBox 29"/>
            <p:cNvSpPr txBox="1"/>
            <p:nvPr/>
          </p:nvSpPr>
          <p:spPr>
            <a:xfrm>
              <a:off x="6858000" y="5715000"/>
              <a:ext cx="569913" cy="369888"/>
            </a:xfrm>
            <a:prstGeom prst="rect">
              <a:avLst/>
            </a:prstGeom>
            <a:noFill/>
          </p:spPr>
          <p:txBody>
            <a:bodyPr wrap="none">
              <a:spAutoFit/>
            </a:bodyPr>
            <a:lstStyle/>
            <a:p>
              <a:pPr>
                <a:buFontTx/>
                <a:buNone/>
                <a:defRPr/>
              </a:pPr>
              <a:r>
                <a:rPr lang="en-US" altLang="zh-CN" sz="1800" b="1" dirty="0">
                  <a:solidFill>
                    <a:prstClr val="white"/>
                  </a:solidFill>
                  <a:effectLst>
                    <a:outerShdw blurRad="38100" dist="38100" dir="2700000" algn="tl">
                      <a:srgbClr val="000000">
                        <a:alpha val="43137"/>
                      </a:srgbClr>
                    </a:outerShdw>
                  </a:effectLst>
                  <a:latin typeface="Arial" charset="0"/>
                </a:rPr>
                <a:t>yes</a:t>
              </a:r>
              <a:endParaRPr lang="zh-CN" altLang="en-US" sz="1800" b="1" dirty="0">
                <a:solidFill>
                  <a:prstClr val="white"/>
                </a:solidFill>
                <a:effectLst>
                  <a:outerShdw blurRad="38100" dist="38100" dir="2700000" algn="tl">
                    <a:srgbClr val="000000">
                      <a:alpha val="43137"/>
                    </a:srgbClr>
                  </a:outerShdw>
                </a:effectLst>
                <a:latin typeface="Arial" charset="0"/>
              </a:endParaRPr>
            </a:p>
          </p:txBody>
        </p:sp>
      </p:grpSp>
      <p:grpSp>
        <p:nvGrpSpPr>
          <p:cNvPr id="192576" name="组合 1"/>
          <p:cNvGrpSpPr>
            <a:grpSpLocks/>
          </p:cNvGrpSpPr>
          <p:nvPr/>
        </p:nvGrpSpPr>
        <p:grpSpPr bwMode="auto">
          <a:xfrm>
            <a:off x="8429625" y="6143625"/>
            <a:ext cx="500063" cy="500063"/>
            <a:chOff x="6643702" y="5857892"/>
            <a:chExt cx="500066" cy="500066"/>
          </a:xfrm>
        </p:grpSpPr>
        <p:sp>
          <p:nvSpPr>
            <p:cNvPr id="33" name="椭圆 32"/>
            <p:cNvSpPr/>
            <p:nvPr/>
          </p:nvSpPr>
          <p:spPr>
            <a:xfrm>
              <a:off x="6643702" y="5857892"/>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sz="1800">
                <a:solidFill>
                  <a:prstClr val="white"/>
                </a:solidFill>
              </a:endParaRPr>
            </a:p>
          </p:txBody>
        </p:sp>
        <p:sp>
          <p:nvSpPr>
            <p:cNvPr id="34" name="左箭头 33">
              <a:hlinkClick r:id="rId2" action="ppaction://hlinksldjump"/>
            </p:cNvPr>
            <p:cNvSpPr/>
            <p:nvPr/>
          </p:nvSpPr>
          <p:spPr>
            <a:xfrm>
              <a:off x="6786578" y="6000768"/>
              <a:ext cx="214314" cy="214314"/>
            </a:xfrm>
            <a:prstGeom prst="left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sz="1800">
                <a:solidFill>
                  <a:prstClr val="white"/>
                </a:solidFill>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Left)">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Left)">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noChangeArrowheads="1"/>
          </p:cNvSpPr>
          <p:nvPr>
            <p:ph type="title"/>
          </p:nvPr>
        </p:nvSpPr>
        <p:spPr>
          <a:xfrm>
            <a:off x="4391025" y="2084388"/>
            <a:ext cx="4360863" cy="2895600"/>
          </a:xfrm>
        </p:spPr>
        <p:txBody>
          <a:bodyPr/>
          <a:lstStyle/>
          <a:p>
            <a:pPr eaLnBrk="1" hangingPunct="1"/>
            <a:r>
              <a:rPr lang="zh-CN" altLang="en-US" sz="4000"/>
              <a:t>第五节</a:t>
            </a:r>
            <a:br>
              <a:rPr lang="en-US" altLang="zh-CN" sz="4000"/>
            </a:br>
            <a:r>
              <a:rPr lang="zh-CN" altLang="zh-CN" sz="4000"/>
              <a:t>创建项目工作分解结构（</a:t>
            </a:r>
            <a:r>
              <a:rPr lang="en-US" altLang="zh-CN" sz="4000"/>
              <a:t>WBS</a:t>
            </a:r>
            <a:r>
              <a:rPr lang="zh-CN" altLang="zh-CN" sz="4000"/>
              <a:t>）</a:t>
            </a:r>
            <a:endParaRPr lang="zh-CN" altLang="en-US" sz="4000"/>
          </a:p>
        </p:txBody>
      </p:sp>
      <p:sp>
        <p:nvSpPr>
          <p:cNvPr id="193539"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9354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fld id="{972EEA4C-18BF-45CE-AF4E-43FF83913566}" type="slidenum">
              <a:rPr lang="en-US" altLang="zh-CN" sz="1800">
                <a:solidFill>
                  <a:srgbClr val="000000"/>
                </a:solidFill>
                <a:latin typeface="华文楷体" pitchFamily="2" charset="-122"/>
                <a:ea typeface="华文楷体" pitchFamily="2" charset="-122"/>
              </a:rPr>
              <a:pPr eaLnBrk="1" hangingPunct="1">
                <a:buFont typeface="Arial" charset="0"/>
                <a:buNone/>
              </a:pPr>
              <a:t>53</a:t>
            </a:fld>
            <a:endParaRPr lang="en-US" altLang="zh-CN" sz="1800">
              <a:solidFill>
                <a:srgbClr val="000000"/>
              </a:solidFill>
              <a:latin typeface="华文楷体" pitchFamily="2" charset="-122"/>
              <a:ea typeface="华文楷体"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标题 1"/>
          <p:cNvSpPr>
            <a:spLocks noGrp="1" noChangeArrowheads="1"/>
          </p:cNvSpPr>
          <p:nvPr>
            <p:ph type="title"/>
          </p:nvPr>
        </p:nvSpPr>
        <p:spPr>
          <a:xfrm>
            <a:off x="685800" y="609600"/>
            <a:ext cx="8062913" cy="1143000"/>
          </a:xfrm>
        </p:spPr>
        <p:txBody>
          <a:bodyPr anchor="ctr"/>
          <a:lstStyle/>
          <a:p>
            <a:pPr eaLnBrk="1" hangingPunct="1"/>
            <a:r>
              <a:rPr lang="zh-CN" altLang="en-US"/>
              <a:t>一、</a:t>
            </a:r>
            <a:r>
              <a:rPr lang="zh-CN" altLang="zh-CN"/>
              <a:t>项目工作分解结构（</a:t>
            </a:r>
            <a:r>
              <a:rPr lang="en-US" altLang="zh-CN"/>
              <a:t>WBS</a:t>
            </a:r>
            <a:r>
              <a:rPr lang="zh-CN" altLang="zh-CN"/>
              <a:t>）概述</a:t>
            </a:r>
            <a:endParaRPr lang="zh-CN" altLang="en-US"/>
          </a:p>
        </p:txBody>
      </p:sp>
      <p:sp>
        <p:nvSpPr>
          <p:cNvPr id="22530" name="内容占位符 2"/>
          <p:cNvSpPr>
            <a:spLocks noGrp="1" noChangeArrowheads="1"/>
          </p:cNvSpPr>
          <p:nvPr>
            <p:ph idx="1"/>
          </p:nvPr>
        </p:nvSpPr>
        <p:spPr>
          <a:xfrm>
            <a:off x="1331913" y="1604963"/>
            <a:ext cx="6408737" cy="3648075"/>
          </a:xfrm>
          <a:solidFill>
            <a:schemeClr val="accent3">
              <a:lumMod val="20000"/>
              <a:lumOff val="80000"/>
            </a:schemeClr>
          </a:solidFill>
        </p:spPr>
        <p:txBody>
          <a:bodyPr/>
          <a:lstStyle/>
          <a:p>
            <a:pPr marL="357505" indent="-357505" eaLnBrk="1" hangingPunct="1">
              <a:defRPr/>
            </a:pPr>
            <a:r>
              <a:rPr altLang="zh-CN" dirty="0"/>
              <a:t>工作分解结构是一个以项目产品或服务为中心的子项目组成的项目</a:t>
            </a:r>
            <a:r>
              <a:rPr lang="en-US" altLang="zh-CN" dirty="0"/>
              <a:t>“</a:t>
            </a:r>
            <a:r>
              <a:rPr altLang="zh-CN" dirty="0"/>
              <a:t>家族树</a:t>
            </a:r>
            <a:r>
              <a:rPr lang="en-US" altLang="zh-CN" dirty="0"/>
              <a:t>”</a:t>
            </a:r>
            <a:r>
              <a:rPr altLang="zh-CN" dirty="0"/>
              <a:t>，它规定了项目的全部范围。工作分解结构是为方便管理和控制而将项目按等级分解成易于识别和管理的子项目，再将子项目分解成更小的工作单元，直至最后分解成具体的工作（工作包）的系统方法。</a:t>
            </a:r>
            <a:endParaRPr dirty="0"/>
          </a:p>
        </p:txBody>
      </p:sp>
      <p:sp>
        <p:nvSpPr>
          <p:cNvPr id="194564"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9456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70FD9E4A-8E70-4190-B58A-437B1F12273E}"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54</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idx="1"/>
          </p:nvPr>
        </p:nvSpPr>
        <p:spPr>
          <a:xfrm>
            <a:off x="1258888" y="1604963"/>
            <a:ext cx="6553200" cy="3168650"/>
          </a:xfrm>
          <a:solidFill>
            <a:schemeClr val="accent3">
              <a:lumMod val="20000"/>
              <a:lumOff val="80000"/>
            </a:schemeClr>
          </a:solidFill>
        </p:spPr>
        <p:txBody>
          <a:bodyPr>
            <a:noAutofit/>
          </a:bodyPr>
          <a:lstStyle/>
          <a:p>
            <a:pPr marL="357505" indent="0">
              <a:defRPr/>
            </a:pPr>
            <a:r>
              <a:rPr altLang="zh-CN" dirty="0"/>
              <a:t>可管理的，能够分配专门的职权和职责。</a:t>
            </a:r>
          </a:p>
          <a:p>
            <a:pPr marL="357505" indent="0">
              <a:defRPr/>
            </a:pPr>
            <a:r>
              <a:rPr altLang="zh-CN" dirty="0"/>
              <a:t>独立的或同其他进行的要素有最小的搭接</a:t>
            </a:r>
            <a:r>
              <a:rPr lang="en-US" altLang="zh-CN" dirty="0"/>
              <a:t>  </a:t>
            </a:r>
            <a:r>
              <a:rPr altLang="zh-CN" dirty="0"/>
              <a:t>和依赖性。</a:t>
            </a:r>
          </a:p>
          <a:p>
            <a:pPr marL="357505" indent="0">
              <a:defRPr/>
            </a:pPr>
            <a:r>
              <a:rPr altLang="zh-CN" dirty="0"/>
              <a:t>可组合的，以利于形成整个工作包。</a:t>
            </a:r>
          </a:p>
          <a:p>
            <a:pPr marL="357505" indent="0">
              <a:defRPr/>
            </a:pPr>
            <a:r>
              <a:rPr altLang="zh-CN" dirty="0"/>
              <a:t>根据进展可进行度量。</a:t>
            </a:r>
          </a:p>
          <a:p>
            <a:pPr marL="0" indent="0" eaLnBrk="1" hangingPunct="1">
              <a:lnSpc>
                <a:spcPct val="110000"/>
              </a:lnSpc>
              <a:buFont typeface="Wingdings 2" pitchFamily="18" charset="2"/>
              <a:buNone/>
              <a:defRPr/>
            </a:pPr>
            <a:endParaRPr dirty="0"/>
          </a:p>
        </p:txBody>
      </p:sp>
      <p:sp>
        <p:nvSpPr>
          <p:cNvPr id="195587" name="Rectangle 3"/>
          <p:cNvSpPr>
            <a:spLocks noGrp="1" noChangeArrowheads="1"/>
          </p:cNvSpPr>
          <p:nvPr>
            <p:ph type="title"/>
          </p:nvPr>
        </p:nvSpPr>
        <p:spPr>
          <a:xfrm>
            <a:off x="611188" y="741363"/>
            <a:ext cx="8353425" cy="733425"/>
          </a:xfrm>
        </p:spPr>
        <p:txBody>
          <a:bodyPr anchor="ctr"/>
          <a:lstStyle/>
          <a:p>
            <a:r>
              <a:rPr lang="zh-CN" altLang="zh-CN" sz="2400"/>
              <a:t>项目工作分解的最小单位工作包应满足以下原则：</a:t>
            </a:r>
          </a:p>
        </p:txBody>
      </p:sp>
      <p:sp>
        <p:nvSpPr>
          <p:cNvPr id="19558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9558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D49DF920-D796-4526-9D70-053FA5C487DA}"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55</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EC477627-8551-FAEE-BBFD-947FF6D1F714}"/>
              </a:ext>
            </a:extLst>
          </p:cNvPr>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a:extLst>
              <a:ext uri="{FF2B5EF4-FFF2-40B4-BE49-F238E27FC236}">
                <a16:creationId xmlns:a16="http://schemas.microsoft.com/office/drawing/2014/main" id="{F1F44426-8841-0BEE-3F49-F9A47263D058}"/>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工作分解结构（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WBS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）是由以下哪个或哪些人制定的 </a:t>
            </a:r>
          </a:p>
        </p:txBody>
      </p:sp>
      <p:sp>
        <p:nvSpPr>
          <p:cNvPr id="7" name="文本框 6">
            <a:extLst>
              <a:ext uri="{FF2B5EF4-FFF2-40B4-BE49-F238E27FC236}">
                <a16:creationId xmlns:a16="http://schemas.microsoft.com/office/drawing/2014/main" id="{281094AE-EF94-CE29-2566-BD45A58FA105}"/>
              </a:ext>
            </a:extLst>
          </p:cNvPr>
          <p:cNvSpPr txBox="1"/>
          <p:nvPr>
            <p:custDataLst>
              <p:tags r:id="rId4"/>
            </p:custDataLst>
          </p:nvPr>
        </p:nvSpPr>
        <p:spPr>
          <a:xfrm>
            <a:off x="1828800" y="2786063"/>
            <a:ext cx="6400800" cy="642938"/>
          </a:xfrm>
          <a:prstGeom prst="rect">
            <a:avLst/>
          </a:prstGeom>
          <a:noFill/>
        </p:spPr>
        <p:txBody>
          <a:bodyPr vert="horz" wrap="none" rtlCol="0" anchor="ctr" anchorCtr="0">
            <a:noAutofit/>
          </a:bodyPr>
          <a:lstStyle/>
          <a:p>
            <a:pPr>
              <a:lnSpc>
                <a:spcPct val="130000"/>
              </a:lnSpc>
            </a:pPr>
            <a:r>
              <a:rPr lang="zh-CN" altLang="en-US" sz="2800" b="1" dirty="0">
                <a:solidFill>
                  <a:prstClr val="black"/>
                </a:solidFill>
                <a:latin typeface="楷体" pitchFamily="49" charset="-122"/>
                <a:ea typeface="楷体" pitchFamily="49" charset="-122"/>
              </a:rPr>
              <a:t>项目团队</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1675962-2896-EBFB-2D34-F74C5028E11B}"/>
              </a:ext>
            </a:extLst>
          </p:cNvPr>
          <p:cNvSpPr txBox="1"/>
          <p:nvPr>
            <p:custDataLst>
              <p:tags r:id="rId5"/>
            </p:custDataLst>
          </p:nvPr>
        </p:nvSpPr>
        <p:spPr>
          <a:xfrm>
            <a:off x="1828800" y="3643313"/>
            <a:ext cx="6400800" cy="642938"/>
          </a:xfrm>
          <a:prstGeom prst="rect">
            <a:avLst/>
          </a:prstGeom>
          <a:noFill/>
        </p:spPr>
        <p:txBody>
          <a:bodyPr vert="horz" wrap="none" rtlCol="0" anchor="ctr" anchorCtr="0">
            <a:noAutofit/>
          </a:bodyPr>
          <a:lstStyle/>
          <a:p>
            <a:pPr>
              <a:lnSpc>
                <a:spcPct val="130000"/>
              </a:lnSpc>
            </a:pPr>
            <a:r>
              <a:rPr lang="zh-CN" altLang="en-US" sz="2800" b="1" dirty="0">
                <a:solidFill>
                  <a:prstClr val="black"/>
                </a:solidFill>
                <a:latin typeface="楷体" pitchFamily="49" charset="-122"/>
                <a:ea typeface="楷体" pitchFamily="49" charset="-122"/>
              </a:rPr>
              <a:t>项目经理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410CBE18-B863-F7D6-BF5E-1BD4BDB0C684}"/>
              </a:ext>
            </a:extLst>
          </p:cNvPr>
          <p:cNvSpPr txBox="1"/>
          <p:nvPr>
            <p:custDataLst>
              <p:tags r:id="rId6"/>
            </p:custDataLst>
          </p:nvPr>
        </p:nvSpPr>
        <p:spPr>
          <a:xfrm>
            <a:off x="1828800" y="4500563"/>
            <a:ext cx="6400800" cy="642938"/>
          </a:xfrm>
          <a:prstGeom prst="rect">
            <a:avLst/>
          </a:prstGeom>
          <a:noFill/>
        </p:spPr>
        <p:txBody>
          <a:bodyPr vert="horz" wrap="none" rtlCol="0" anchor="ctr" anchorCtr="0">
            <a:noAutofit/>
          </a:bodyPr>
          <a:lstStyle/>
          <a:p>
            <a:pPr>
              <a:lnSpc>
                <a:spcPct val="130000"/>
              </a:lnSpc>
            </a:pPr>
            <a:r>
              <a:rPr lang="zh-CN" altLang="en-US" sz="2800" b="1" dirty="0">
                <a:solidFill>
                  <a:prstClr val="black"/>
                </a:solidFill>
                <a:latin typeface="楷体" pitchFamily="49" charset="-122"/>
                <a:ea typeface="楷体" pitchFamily="49" charset="-122"/>
              </a:rPr>
              <a:t>管理层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D43092B3-A049-8368-021E-DE417A1C4C33}"/>
              </a:ext>
            </a:extLst>
          </p:cNvPr>
          <p:cNvSpPr txBox="1"/>
          <p:nvPr>
            <p:custDataLst>
              <p:tags r:id="rId7"/>
            </p:custDataLst>
          </p:nvPr>
        </p:nvSpPr>
        <p:spPr>
          <a:xfrm>
            <a:off x="1828800" y="5357813"/>
            <a:ext cx="6400800" cy="642938"/>
          </a:xfrm>
          <a:prstGeom prst="rect">
            <a:avLst/>
          </a:prstGeom>
          <a:noFill/>
        </p:spPr>
        <p:txBody>
          <a:bodyPr vert="horz" wrap="none" rtlCol="0" anchor="ctr" anchorCtr="0">
            <a:noAutofit/>
          </a:bodyPr>
          <a:lstStyle/>
          <a:p>
            <a:pPr>
              <a:lnSpc>
                <a:spcPct val="130000"/>
              </a:lnSpc>
            </a:pPr>
            <a:r>
              <a:rPr lang="zh-CN" altLang="en-US" sz="2800" b="1" dirty="0">
                <a:solidFill>
                  <a:prstClr val="black"/>
                </a:solidFill>
                <a:latin typeface="楷体" pitchFamily="49" charset="-122"/>
                <a:ea typeface="楷体" pitchFamily="49" charset="-122"/>
              </a:rPr>
              <a:t>职能经理</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7EB4D0C-D70D-A21D-DE0B-D7137A4A8E05}"/>
              </a:ext>
            </a:extLst>
          </p:cNvPr>
          <p:cNvSpPr>
            <a:spLocks noChangeAspect="1"/>
          </p:cNvSpPr>
          <p:nvPr>
            <p:custDataLst>
              <p:tags r:id="rId8"/>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B6109EDD-BECC-88A3-F063-CCE7423741D2}"/>
              </a:ext>
            </a:extLst>
          </p:cNvPr>
          <p:cNvSpPr>
            <a:spLocks noChangeAspect="1"/>
          </p:cNvSpPr>
          <p:nvPr>
            <p:custDataLst>
              <p:tags r:id="rId9"/>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6D5D515B-9342-9D07-B372-D364A05853C4}"/>
              </a:ext>
            </a:extLst>
          </p:cNvPr>
          <p:cNvSpPr>
            <a:spLocks noChangeAspect="1"/>
          </p:cNvSpPr>
          <p:nvPr>
            <p:custDataLst>
              <p:tags r:id="rId10"/>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D58D6913-F309-65E6-3008-A887707FD642}"/>
              </a:ext>
            </a:extLst>
          </p:cNvPr>
          <p:cNvSpPr>
            <a:spLocks noChangeAspect="1"/>
          </p:cNvSpPr>
          <p:nvPr>
            <p:custDataLst>
              <p:tags r:id="rId11"/>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C2E4DEB-81C2-ED1A-F33D-5EF29C252D7B}"/>
              </a:ext>
            </a:extLst>
          </p:cNvPr>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7" name="文本框 26">
            <a:extLst>
              <a:ext uri="{FF2B5EF4-FFF2-40B4-BE49-F238E27FC236}">
                <a16:creationId xmlns:a16="http://schemas.microsoft.com/office/drawing/2014/main" id="{53A6A0F4-6E60-7280-A9D1-5BD46EBB2D62}"/>
              </a:ext>
            </a:extLst>
          </p:cNvPr>
          <p:cNvSpPr txBox="1"/>
          <p:nvPr>
            <p:custDataLst>
              <p:tags r:id="rId13"/>
            </p:custDataLst>
          </p:nvPr>
        </p:nvSpPr>
        <p:spPr>
          <a:xfrm>
            <a:off x="9613900" y="6114018"/>
            <a:ext cx="5109091" cy="308674"/>
          </a:xfrm>
          <a:prstGeom prst="rect">
            <a:avLst/>
          </a:prstGeom>
          <a:solidFill>
            <a:srgbClr val="FBFAEF"/>
          </a:solidFill>
          <a:ln w="12700">
            <a:noFill/>
          </a:ln>
        </p:spPr>
        <p:txBody>
          <a:bodyPr vert="horz" wrap="none" rtlCol="0" anchor="ctr">
            <a:spAutoFit/>
          </a:bodyPr>
          <a:lstStyle/>
          <a:p>
            <a:pPr>
              <a:lnSpc>
                <a:spcPct val="130000"/>
              </a:lnSpc>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endPar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8" name="文本框 27">
            <a:extLst>
              <a:ext uri="{FF2B5EF4-FFF2-40B4-BE49-F238E27FC236}">
                <a16:creationId xmlns:a16="http://schemas.microsoft.com/office/drawing/2014/main" id="{8D9D4FEB-7D9F-7DCD-749E-9B7155E38B11}"/>
              </a:ext>
            </a:extLst>
          </p:cNvPr>
          <p:cNvSpPr txBox="1"/>
          <p:nvPr>
            <p:custDataLst>
              <p:tags r:id="rId14"/>
            </p:custDataLst>
          </p:nvPr>
        </p:nvSpPr>
        <p:spPr>
          <a:xfrm>
            <a:off x="9525000" y="635000"/>
            <a:ext cx="3840480" cy="1323439"/>
          </a:xfrm>
          <a:prstGeom prst="rect">
            <a:avLst/>
          </a:prstGeom>
          <a:noFill/>
        </p:spPr>
        <p:txBody>
          <a:bodyPr vert="horz" wrap="none" rtlCol="0" anchor="t" anchorCtr="0">
            <a:spAutoFit/>
          </a:bodyPr>
          <a:lstStyle/>
          <a:p>
            <a:pPr eaLnBrk="1" hangingPunct="1">
              <a:spcBef>
                <a:spcPct val="0"/>
              </a:spcBef>
              <a:buFontTx/>
              <a:buNone/>
            </a:pPr>
            <a:r>
              <a:rPr lang="zh-CN" altLang="en-US" sz="2000" b="1" dirty="0">
                <a:solidFill>
                  <a:srgbClr val="000000"/>
                </a:solidFill>
                <a:latin typeface="Arial" charset="0"/>
              </a:rPr>
              <a:t>解释：</a:t>
            </a:r>
            <a:r>
              <a:rPr lang="en-US" altLang="zh-CN" sz="2000" b="1" dirty="0">
                <a:solidFill>
                  <a:srgbClr val="000000"/>
                </a:solidFill>
                <a:latin typeface="Arial" charset="0"/>
              </a:rPr>
              <a:t>WBS</a:t>
            </a:r>
            <a:r>
              <a:rPr lang="zh-CN" altLang="en-US" sz="2000" b="1" dirty="0">
                <a:solidFill>
                  <a:srgbClr val="000000"/>
                </a:solidFill>
                <a:latin typeface="Arial" charset="0"/>
              </a:rPr>
              <a:t>是由项目经理带领项</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目团队成员一起编制的。只选</a:t>
            </a:r>
            <a:r>
              <a:rPr lang="en-US" altLang="zh-CN" sz="2000" b="1" dirty="0">
                <a:solidFill>
                  <a:srgbClr val="000000"/>
                </a:solidFill>
                <a:latin typeface="Arial" charset="0"/>
              </a:rPr>
              <a:t>B</a:t>
            </a:r>
            <a:r>
              <a:rPr lang="zh-CN" altLang="en-US" sz="2000" b="1" dirty="0">
                <a:solidFill>
                  <a:srgbClr val="000000"/>
                </a:solidFill>
                <a:latin typeface="Arial" charset="0"/>
              </a:rPr>
              <a:t>不</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全面，</a:t>
            </a:r>
            <a:r>
              <a:rPr lang="en-US" altLang="zh-CN" sz="2000" b="1" dirty="0">
                <a:solidFill>
                  <a:srgbClr val="000000"/>
                </a:solidFill>
                <a:latin typeface="Arial" charset="0"/>
              </a:rPr>
              <a:t>A</a:t>
            </a:r>
            <a:r>
              <a:rPr lang="zh-CN" altLang="en-US" sz="2000" b="1" dirty="0">
                <a:solidFill>
                  <a:srgbClr val="000000"/>
                </a:solidFill>
                <a:latin typeface="Arial" charset="0"/>
              </a:rPr>
              <a:t>中的项目团队包括了项目</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经理。</a:t>
            </a:r>
          </a:p>
        </p:txBody>
      </p:sp>
      <p:grpSp>
        <p:nvGrpSpPr>
          <p:cNvPr id="20" name="组合 19">
            <a:extLst>
              <a:ext uri="{FF2B5EF4-FFF2-40B4-BE49-F238E27FC236}">
                <a16:creationId xmlns:a16="http://schemas.microsoft.com/office/drawing/2014/main" id="{56584F46-6916-0BA1-35D3-B5A5B541FCBD}"/>
              </a:ext>
            </a:extLst>
          </p:cNvPr>
          <p:cNvGrpSpPr/>
          <p:nvPr>
            <p:custDataLst>
              <p:tags r:id="rId15"/>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40345C8C-EABE-F68B-DA63-E99A2A9D9FD8}"/>
                </a:ext>
              </a:extLst>
            </p:cNvPr>
            <p:cNvSpPr/>
            <p:nvPr>
              <p:custDataLst>
                <p:tags r:id="rId21"/>
              </p:custDataLst>
            </p:nvPr>
          </p:nvSpPr>
          <p:spPr>
            <a:xfrm>
              <a:off x="0" y="0"/>
              <a:ext cx="9144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744060C0-0965-8415-BF7D-9C0E376332C9}"/>
                </a:ext>
              </a:extLst>
            </p:cNvPr>
            <p:cNvSpPr/>
            <p:nvPr>
              <p:custDataLst>
                <p:tags r:id="rId22"/>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20B6BAE-B2AF-1B02-9C5A-52CDC6AF7F3E}"/>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pPr>
                <a:lnSpc>
                  <a:spcPct val="130000"/>
                </a:lnSpc>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5901FEDD-9C08-A31A-FBC0-2C87DD0334BD}"/>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pPr>
                <a:lnSpc>
                  <a:spcPct val="130000"/>
                </a:lnSpc>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6" name="组合 25">
            <a:extLst>
              <a:ext uri="{FF2B5EF4-FFF2-40B4-BE49-F238E27FC236}">
                <a16:creationId xmlns:a16="http://schemas.microsoft.com/office/drawing/2014/main" id="{559538EE-C9A6-1315-F556-710CF9167873}"/>
              </a:ext>
            </a:extLst>
          </p:cNvPr>
          <p:cNvGrpSpPr/>
          <p:nvPr>
            <p:custDataLst>
              <p:tags r:id="rId16"/>
            </p:custDataLst>
          </p:nvPr>
        </p:nvGrpSpPr>
        <p:grpSpPr>
          <a:xfrm>
            <a:off x="9537700" y="0"/>
            <a:ext cx="3815080" cy="647700"/>
            <a:chOff x="9537700" y="0"/>
            <a:chExt cx="3815080" cy="647700"/>
          </a:xfrm>
        </p:grpSpPr>
        <p:sp>
          <p:nvSpPr>
            <p:cNvPr id="23" name="RemarkBack">
              <a:extLst>
                <a:ext uri="{FF2B5EF4-FFF2-40B4-BE49-F238E27FC236}">
                  <a16:creationId xmlns:a16="http://schemas.microsoft.com/office/drawing/2014/main" id="{51398571-FB88-2536-1E65-DCD6F0B1B859}"/>
                </a:ext>
              </a:extLst>
            </p:cNvPr>
            <p:cNvSpPr/>
            <p:nvPr>
              <p:custDataLst>
                <p:tags r:id="rId18"/>
              </p:custDataLst>
            </p:nvPr>
          </p:nvSpPr>
          <p:spPr>
            <a:xfrm>
              <a:off x="9537700" y="12700"/>
              <a:ext cx="381508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Block">
              <a:extLst>
                <a:ext uri="{FF2B5EF4-FFF2-40B4-BE49-F238E27FC236}">
                  <a16:creationId xmlns:a16="http://schemas.microsoft.com/office/drawing/2014/main" id="{647C25BD-D75A-C4AD-7A1F-0A985ED9A85B}"/>
                </a:ext>
              </a:extLst>
            </p:cNvPr>
            <p:cNvSpPr/>
            <p:nvPr>
              <p:custDataLst>
                <p:tags r:id="rId19"/>
              </p:custDataLst>
            </p:nvPr>
          </p:nvSpPr>
          <p:spPr>
            <a:xfrm>
              <a:off x="9537700" y="1270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markTitleText">
              <a:extLst>
                <a:ext uri="{FF2B5EF4-FFF2-40B4-BE49-F238E27FC236}">
                  <a16:creationId xmlns:a16="http://schemas.microsoft.com/office/drawing/2014/main" id="{513EFA61-21E4-ADF1-DA1D-A4DF0D7421B4}"/>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nSpc>
                  <a:spcPct val="130000"/>
                </a:lnSpc>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50059FF2-619C-44AD-3FBB-35A5B2198273}"/>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1836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F969022-0054-E814-0211-E11AE3B63826}"/>
              </a:ext>
            </a:extLst>
          </p:cNvPr>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4" name="文本框 3">
            <a:extLst>
              <a:ext uri="{FF2B5EF4-FFF2-40B4-BE49-F238E27FC236}">
                <a16:creationId xmlns:a16="http://schemas.microsoft.com/office/drawing/2014/main" id="{19E846E6-436C-ECF1-64A4-114937FBEECE}"/>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nSpc>
                <a:spcPct val="13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工作分解结构是下列谁与谁之间进行沟通的有效工具之一？</a:t>
            </a:r>
          </a:p>
        </p:txBody>
      </p:sp>
      <p:sp>
        <p:nvSpPr>
          <p:cNvPr id="5" name="文本框 4">
            <a:extLst>
              <a:ext uri="{FF2B5EF4-FFF2-40B4-BE49-F238E27FC236}">
                <a16:creationId xmlns:a16="http://schemas.microsoft.com/office/drawing/2014/main" id="{02BA87A8-9712-B90D-38A7-B9F0EF053AFA}"/>
              </a:ext>
            </a:extLst>
          </p:cNvPr>
          <p:cNvSpPr txBox="1"/>
          <p:nvPr>
            <p:custDataLst>
              <p:tags r:id="rId4"/>
            </p:custDataLst>
          </p:nvPr>
        </p:nvSpPr>
        <p:spPr>
          <a:xfrm>
            <a:off x="1828800" y="2786063"/>
            <a:ext cx="6400800" cy="642938"/>
          </a:xfrm>
          <a:prstGeom prst="rect">
            <a:avLst/>
          </a:prstGeom>
          <a:noFill/>
        </p:spPr>
        <p:txBody>
          <a:bodyPr vert="horz" wrap="none" rtlCol="0" anchor="ctr" anchorCtr="0">
            <a:noAutofit/>
          </a:bodyPr>
          <a:lstStyle/>
          <a:p>
            <a:pPr>
              <a:lnSpc>
                <a:spcPct val="130000"/>
              </a:lnSpc>
            </a:pPr>
            <a:r>
              <a:rPr lang="zh-CN" altLang="en-US" sz="2800" b="1" dirty="0">
                <a:solidFill>
                  <a:srgbClr val="002060"/>
                </a:solidFill>
                <a:latin typeface="楷体" pitchFamily="49" charset="-122"/>
                <a:ea typeface="楷体" pitchFamily="49" charset="-122"/>
              </a:rPr>
              <a:t>项目发起人与项目客户</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79573A2-BB68-B015-2F69-10677D785994}"/>
              </a:ext>
            </a:extLst>
          </p:cNvPr>
          <p:cNvSpPr txBox="1"/>
          <p:nvPr>
            <p:custDataLst>
              <p:tags r:id="rId5"/>
            </p:custDataLst>
          </p:nvPr>
        </p:nvSpPr>
        <p:spPr>
          <a:xfrm>
            <a:off x="1828800" y="3643313"/>
            <a:ext cx="6400800" cy="642938"/>
          </a:xfrm>
          <a:prstGeom prst="rect">
            <a:avLst/>
          </a:prstGeom>
          <a:noFill/>
        </p:spPr>
        <p:txBody>
          <a:bodyPr vert="horz" wrap="none" rtlCol="0" anchor="ctr" anchorCtr="0">
            <a:noAutofit/>
          </a:bodyPr>
          <a:lstStyle/>
          <a:p>
            <a:pPr eaLnBrk="1" hangingPunct="1">
              <a:lnSpc>
                <a:spcPct val="130000"/>
              </a:lnSpc>
              <a:spcBef>
                <a:spcPct val="0"/>
              </a:spcBef>
              <a:buFontTx/>
              <a:buNone/>
            </a:pPr>
            <a:r>
              <a:rPr lang="zh-CN" altLang="en-US" sz="2800" b="1" dirty="0">
                <a:solidFill>
                  <a:srgbClr val="002060"/>
                </a:solidFill>
                <a:latin typeface="楷体" pitchFamily="49" charset="-122"/>
                <a:ea typeface="楷体" pitchFamily="49" charset="-122"/>
              </a:rPr>
              <a:t>项目经理与项目客户</a:t>
            </a:r>
            <a:endParaRPr lang="en-US" altLang="zh-CN" sz="2800" b="1" dirty="0">
              <a:solidFill>
                <a:srgbClr val="002060"/>
              </a:solidFill>
              <a:latin typeface="楷体" pitchFamily="49" charset="-122"/>
              <a:ea typeface="楷体" pitchFamily="49" charset="-122"/>
            </a:endParaRPr>
          </a:p>
        </p:txBody>
      </p:sp>
      <p:sp>
        <p:nvSpPr>
          <p:cNvPr id="7" name="文本框 6">
            <a:extLst>
              <a:ext uri="{FF2B5EF4-FFF2-40B4-BE49-F238E27FC236}">
                <a16:creationId xmlns:a16="http://schemas.microsoft.com/office/drawing/2014/main" id="{FA989E23-61F0-923D-8B84-94997C835627}"/>
              </a:ext>
            </a:extLst>
          </p:cNvPr>
          <p:cNvSpPr txBox="1"/>
          <p:nvPr>
            <p:custDataLst>
              <p:tags r:id="rId6"/>
            </p:custDataLst>
          </p:nvPr>
        </p:nvSpPr>
        <p:spPr>
          <a:xfrm>
            <a:off x="1828800" y="4500563"/>
            <a:ext cx="6400800" cy="642938"/>
          </a:xfrm>
          <a:prstGeom prst="rect">
            <a:avLst/>
          </a:prstGeom>
          <a:noFill/>
        </p:spPr>
        <p:txBody>
          <a:bodyPr vert="horz" wrap="none" rtlCol="0" anchor="ctr" anchorCtr="0">
            <a:noAutofit/>
          </a:bodyPr>
          <a:lstStyle/>
          <a:p>
            <a:pPr eaLnBrk="1" hangingPunct="1">
              <a:lnSpc>
                <a:spcPct val="130000"/>
              </a:lnSpc>
              <a:spcBef>
                <a:spcPct val="0"/>
              </a:spcBef>
              <a:buFontTx/>
              <a:buNone/>
            </a:pPr>
            <a:r>
              <a:rPr lang="zh-CN" altLang="en-US" sz="2800" b="1" dirty="0">
                <a:solidFill>
                  <a:srgbClr val="002060"/>
                </a:solidFill>
                <a:latin typeface="楷体" pitchFamily="49" charset="-122"/>
                <a:ea typeface="楷体" pitchFamily="49" charset="-122"/>
              </a:rPr>
              <a:t>项目团队与项目经理</a:t>
            </a:r>
            <a:endParaRPr lang="en-US" altLang="zh-CN" sz="2800" b="1" dirty="0">
              <a:solidFill>
                <a:srgbClr val="002060"/>
              </a:solidFill>
              <a:latin typeface="楷体" pitchFamily="49" charset="-122"/>
              <a:ea typeface="楷体" pitchFamily="49" charset="-122"/>
            </a:endParaRPr>
          </a:p>
        </p:txBody>
      </p:sp>
      <p:sp>
        <p:nvSpPr>
          <p:cNvPr id="8" name="文本框 7">
            <a:extLst>
              <a:ext uri="{FF2B5EF4-FFF2-40B4-BE49-F238E27FC236}">
                <a16:creationId xmlns:a16="http://schemas.microsoft.com/office/drawing/2014/main" id="{7DDAAB69-FD6A-4C84-8351-2B445EC190DC}"/>
              </a:ext>
            </a:extLst>
          </p:cNvPr>
          <p:cNvSpPr txBox="1"/>
          <p:nvPr>
            <p:custDataLst>
              <p:tags r:id="rId7"/>
            </p:custDataLst>
          </p:nvPr>
        </p:nvSpPr>
        <p:spPr>
          <a:xfrm>
            <a:off x="1828800" y="5357813"/>
            <a:ext cx="6400800" cy="642938"/>
          </a:xfrm>
          <a:prstGeom prst="rect">
            <a:avLst/>
          </a:prstGeom>
          <a:noFill/>
        </p:spPr>
        <p:txBody>
          <a:bodyPr vert="horz" wrap="none" rtlCol="0" anchor="ctr" anchorCtr="0">
            <a:noAutofit/>
          </a:bodyPr>
          <a:lstStyle/>
          <a:p>
            <a:pPr>
              <a:lnSpc>
                <a:spcPct val="130000"/>
              </a:lnSpc>
            </a:pPr>
            <a:r>
              <a:rPr lang="zh-CN" altLang="en-US" sz="2800" b="1" dirty="0">
                <a:solidFill>
                  <a:srgbClr val="002060"/>
                </a:solidFill>
                <a:latin typeface="楷体" pitchFamily="49" charset="-122"/>
                <a:ea typeface="楷体" pitchFamily="49" charset="-122"/>
              </a:rPr>
              <a:t>项目干系人之间</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6F87B511-BDFD-0F07-CCE2-57B6536B1757}"/>
              </a:ext>
            </a:extLst>
          </p:cNvPr>
          <p:cNvSpPr>
            <a:spLocks noChangeAspect="1"/>
          </p:cNvSpPr>
          <p:nvPr>
            <p:custDataLst>
              <p:tags r:id="rId8"/>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E0A6C25-8434-FBDF-A8D4-2F91E9FD78FB}"/>
              </a:ext>
            </a:extLst>
          </p:cNvPr>
          <p:cNvSpPr>
            <a:spLocks noChangeAspect="1"/>
          </p:cNvSpPr>
          <p:nvPr>
            <p:custDataLst>
              <p:tags r:id="rId9"/>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10CEE19-0A0F-2A84-2A3A-CF3DC35070F5}"/>
              </a:ext>
            </a:extLst>
          </p:cNvPr>
          <p:cNvSpPr>
            <a:spLocks noChangeAspect="1"/>
          </p:cNvSpPr>
          <p:nvPr>
            <p:custDataLst>
              <p:tags r:id="rId10"/>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3AEEC18-3467-243B-6CF5-4DEF0B0D2BBC}"/>
              </a:ext>
            </a:extLst>
          </p:cNvPr>
          <p:cNvSpPr>
            <a:spLocks noChangeAspect="1"/>
          </p:cNvSpPr>
          <p:nvPr>
            <p:custDataLst>
              <p:tags r:id="rId11"/>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5E8A8E47-F874-CB16-667D-A9C74A2DFB8C}"/>
              </a:ext>
            </a:extLst>
          </p:cNvPr>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a:extLst>
              <a:ext uri="{FF2B5EF4-FFF2-40B4-BE49-F238E27FC236}">
                <a16:creationId xmlns:a16="http://schemas.microsoft.com/office/drawing/2014/main" id="{BD260863-2AF7-37BB-9BCA-B3F0FA44F82F}"/>
              </a:ext>
            </a:extLst>
          </p:cNvPr>
          <p:cNvSpPr txBox="1"/>
          <p:nvPr>
            <p:custDataLst>
              <p:tags r:id="rId13"/>
            </p:custDataLst>
          </p:nvPr>
        </p:nvSpPr>
        <p:spPr>
          <a:xfrm>
            <a:off x="9613900" y="6114018"/>
            <a:ext cx="5109091" cy="308674"/>
          </a:xfrm>
          <a:prstGeom prst="rect">
            <a:avLst/>
          </a:prstGeom>
          <a:solidFill>
            <a:srgbClr val="FBFAEF"/>
          </a:solidFill>
          <a:ln w="12700">
            <a:noFill/>
          </a:ln>
        </p:spPr>
        <p:txBody>
          <a:bodyPr vert="horz" wrap="none" rtlCol="0" anchor="ctr">
            <a:spAutoFit/>
          </a:bodyPr>
          <a:lstStyle/>
          <a:p>
            <a:pPr>
              <a:lnSpc>
                <a:spcPct val="130000"/>
              </a:lnSpc>
            </a:pP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endParaRPr lang="zh-CN" altLang="en-US" sz="12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文本框 25">
            <a:extLst>
              <a:ext uri="{FF2B5EF4-FFF2-40B4-BE49-F238E27FC236}">
                <a16:creationId xmlns:a16="http://schemas.microsoft.com/office/drawing/2014/main" id="{643FE938-99C9-9418-6A3D-518B0E9B726C}"/>
              </a:ext>
            </a:extLst>
          </p:cNvPr>
          <p:cNvSpPr txBox="1"/>
          <p:nvPr>
            <p:custDataLst>
              <p:tags r:id="rId14"/>
            </p:custDataLst>
          </p:nvPr>
        </p:nvSpPr>
        <p:spPr>
          <a:xfrm>
            <a:off x="9525000" y="635000"/>
            <a:ext cx="3840480" cy="1631216"/>
          </a:xfrm>
          <a:prstGeom prst="rect">
            <a:avLst/>
          </a:prstGeom>
          <a:noFill/>
        </p:spPr>
        <p:txBody>
          <a:bodyPr vert="horz" wrap="none" rtlCol="0" anchor="t" anchorCtr="0">
            <a:spAutoFit/>
          </a:bodyPr>
          <a:lstStyle/>
          <a:p>
            <a:pPr eaLnBrk="1" hangingPunct="1">
              <a:spcBef>
                <a:spcPct val="0"/>
              </a:spcBef>
              <a:buFontTx/>
              <a:buNone/>
            </a:pPr>
            <a:r>
              <a:rPr lang="zh-CN" altLang="en-US" sz="2000" b="1" dirty="0">
                <a:solidFill>
                  <a:srgbClr val="000000"/>
                </a:solidFill>
                <a:latin typeface="Arial" charset="0"/>
              </a:rPr>
              <a:t>正确答案是</a:t>
            </a:r>
            <a:r>
              <a:rPr lang="en-US" altLang="zh-CN" sz="2000" b="1" dirty="0">
                <a:solidFill>
                  <a:srgbClr val="000000"/>
                </a:solidFill>
                <a:latin typeface="Arial" charset="0"/>
              </a:rPr>
              <a:t>D</a:t>
            </a:r>
            <a:r>
              <a:rPr lang="zh-CN" altLang="en-US" sz="2000" b="1" dirty="0">
                <a:solidFill>
                  <a:srgbClr val="000000"/>
                </a:solidFill>
                <a:latin typeface="Arial" charset="0"/>
              </a:rPr>
              <a:t>。选项</a:t>
            </a:r>
            <a:r>
              <a:rPr lang="en-US" altLang="zh-CN" sz="2000" b="1" dirty="0">
                <a:solidFill>
                  <a:srgbClr val="000000"/>
                </a:solidFill>
                <a:latin typeface="Arial" charset="0"/>
              </a:rPr>
              <a:t>D</a:t>
            </a:r>
            <a:r>
              <a:rPr lang="zh-CN" altLang="en-US" sz="2000" b="1" dirty="0">
                <a:solidFill>
                  <a:srgbClr val="000000"/>
                </a:solidFill>
                <a:latin typeface="Arial" charset="0"/>
              </a:rPr>
              <a:t>包括了其他</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三个选项的内容。由于工作分解</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结构可以帮助所有项目干系人</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了解项目的内容，所以它是项目</a:t>
            </a:r>
            <a:endParaRPr lang="en-US" altLang="zh-CN" sz="2000" b="1" dirty="0">
              <a:solidFill>
                <a:srgbClr val="000000"/>
              </a:solidFill>
              <a:latin typeface="Arial" charset="0"/>
            </a:endParaRPr>
          </a:p>
          <a:p>
            <a:pPr eaLnBrk="1" hangingPunct="1">
              <a:spcBef>
                <a:spcPct val="0"/>
              </a:spcBef>
              <a:buFontTx/>
              <a:buNone/>
            </a:pPr>
            <a:r>
              <a:rPr lang="zh-CN" altLang="en-US" sz="2000" b="1" dirty="0">
                <a:solidFill>
                  <a:srgbClr val="000000"/>
                </a:solidFill>
                <a:latin typeface="Arial" charset="0"/>
              </a:rPr>
              <a:t>干系人之间沟通的有效手段。</a:t>
            </a:r>
          </a:p>
        </p:txBody>
      </p:sp>
      <p:grpSp>
        <p:nvGrpSpPr>
          <p:cNvPr id="18" name="组合 17">
            <a:extLst>
              <a:ext uri="{FF2B5EF4-FFF2-40B4-BE49-F238E27FC236}">
                <a16:creationId xmlns:a16="http://schemas.microsoft.com/office/drawing/2014/main" id="{BBFA44A9-F630-6CCF-45CA-88665097C181}"/>
              </a:ext>
            </a:extLst>
          </p:cNvPr>
          <p:cNvGrpSpPr/>
          <p:nvPr>
            <p:custDataLst>
              <p:tags r:id="rId15"/>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8581DFD1-E38A-FD19-20F2-F33D176BF881}"/>
                </a:ext>
              </a:extLst>
            </p:cNvPr>
            <p:cNvSpPr/>
            <p:nvPr>
              <p:custDataLst>
                <p:tags r:id="rId21"/>
              </p:custDataLst>
            </p:nvPr>
          </p:nvSpPr>
          <p:spPr>
            <a:xfrm>
              <a:off x="0" y="0"/>
              <a:ext cx="9144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964210F-2B9F-F32E-89CB-F5EB3A0D757C}"/>
                </a:ext>
              </a:extLst>
            </p:cNvPr>
            <p:cNvSpPr/>
            <p:nvPr>
              <p:custDataLst>
                <p:tags r:id="rId22"/>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FCC7EF2D-4D4D-2FCF-631E-9A15C9155076}"/>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pPr>
                <a:lnSpc>
                  <a:spcPct val="130000"/>
                </a:lnSpc>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EA60FAE0-5A45-E384-D742-DCB8F0B4F6B7}"/>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pPr>
                <a:lnSpc>
                  <a:spcPct val="130000"/>
                </a:lnSpc>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grpSp>
        <p:nvGrpSpPr>
          <p:cNvPr id="24" name="组合 23">
            <a:extLst>
              <a:ext uri="{FF2B5EF4-FFF2-40B4-BE49-F238E27FC236}">
                <a16:creationId xmlns:a16="http://schemas.microsoft.com/office/drawing/2014/main" id="{92C5DF90-E25A-2EA4-DB3A-A47CAE02F21F}"/>
              </a:ext>
            </a:extLst>
          </p:cNvPr>
          <p:cNvGrpSpPr/>
          <p:nvPr>
            <p:custDataLst>
              <p:tags r:id="rId16"/>
            </p:custDataLst>
          </p:nvPr>
        </p:nvGrpSpPr>
        <p:grpSpPr>
          <a:xfrm>
            <a:off x="9537700" y="0"/>
            <a:ext cx="3815080" cy="647700"/>
            <a:chOff x="9537700" y="0"/>
            <a:chExt cx="3815080" cy="647700"/>
          </a:xfrm>
        </p:grpSpPr>
        <p:sp>
          <p:nvSpPr>
            <p:cNvPr id="21" name="RemarkBack">
              <a:extLst>
                <a:ext uri="{FF2B5EF4-FFF2-40B4-BE49-F238E27FC236}">
                  <a16:creationId xmlns:a16="http://schemas.microsoft.com/office/drawing/2014/main" id="{53FA2F3F-CE8F-3867-261C-2F6C7F6B0CAD}"/>
                </a:ext>
              </a:extLst>
            </p:cNvPr>
            <p:cNvSpPr/>
            <p:nvPr>
              <p:custDataLst>
                <p:tags r:id="rId18"/>
              </p:custDataLst>
            </p:nvPr>
          </p:nvSpPr>
          <p:spPr>
            <a:xfrm>
              <a:off x="9537700" y="12700"/>
              <a:ext cx="381508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F80E9F98-A0CA-F3E3-9723-68D122E64E71}"/>
                </a:ext>
              </a:extLst>
            </p:cNvPr>
            <p:cNvSpPr/>
            <p:nvPr>
              <p:custDataLst>
                <p:tags r:id="rId19"/>
              </p:custDataLst>
            </p:nvPr>
          </p:nvSpPr>
          <p:spPr>
            <a:xfrm>
              <a:off x="9537700" y="1270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9ABCBCFF-C0AA-6713-82BE-AA477BC5753B}"/>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pPr>
                <a:lnSpc>
                  <a:spcPct val="130000"/>
                </a:lnSpc>
              </a:pPr>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E825CB93-3D6A-CBC6-CFC8-F152CDA48BB0}"/>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66266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标题 1"/>
          <p:cNvSpPr>
            <a:spLocks noGrp="1" noChangeArrowheads="1"/>
          </p:cNvSpPr>
          <p:nvPr>
            <p:ph type="title"/>
          </p:nvPr>
        </p:nvSpPr>
        <p:spPr>
          <a:xfrm>
            <a:off x="419100" y="808038"/>
            <a:ext cx="8291513" cy="701675"/>
          </a:xfrm>
        </p:spPr>
        <p:txBody>
          <a:bodyPr/>
          <a:lstStyle/>
          <a:p>
            <a:r>
              <a:rPr lang="zh-CN" altLang="en-US"/>
              <a:t>二、</a:t>
            </a:r>
            <a:r>
              <a:rPr lang="zh-CN" altLang="zh-CN"/>
              <a:t>项目工作分解结构的基本要素</a:t>
            </a:r>
            <a:endParaRPr lang="zh-CN" altLang="en-US"/>
          </a:p>
        </p:txBody>
      </p:sp>
      <p:sp>
        <p:nvSpPr>
          <p:cNvPr id="3" name="内容占位符 2"/>
          <p:cNvSpPr>
            <a:spLocks noGrp="1"/>
          </p:cNvSpPr>
          <p:nvPr>
            <p:ph idx="1"/>
          </p:nvPr>
        </p:nvSpPr>
        <p:spPr>
          <a:xfrm>
            <a:off x="1042988" y="1604963"/>
            <a:ext cx="7993062" cy="1150937"/>
          </a:xfrm>
        </p:spPr>
        <p:txBody>
          <a:bodyPr/>
          <a:lstStyle/>
          <a:p>
            <a:pPr marL="0" indent="457200">
              <a:buFont typeface="Wingdings 2" pitchFamily="18" charset="2"/>
              <a:buNone/>
              <a:defRPr/>
            </a:pPr>
            <a:r>
              <a:rPr lang="en-US" altLang="zh-CN" dirty="0"/>
              <a:t>1.</a:t>
            </a:r>
            <a:r>
              <a:rPr altLang="zh-CN" dirty="0"/>
              <a:t>分解层次与结构</a:t>
            </a:r>
            <a:endParaRPr lang="en-US" altLang="zh-CN" dirty="0"/>
          </a:p>
          <a:p>
            <a:pPr marL="0" indent="457200">
              <a:buFont typeface="Wingdings 2" pitchFamily="18" charset="2"/>
              <a:buNone/>
              <a:defRPr/>
            </a:pPr>
            <a:r>
              <a:rPr altLang="zh-CN" dirty="0"/>
              <a:t>项目工作分解结构的表达形式</a:t>
            </a:r>
          </a:p>
          <a:p>
            <a:pPr marL="357505" indent="-357505">
              <a:defRPr/>
            </a:pPr>
            <a:endParaRPr dirty="0"/>
          </a:p>
        </p:txBody>
      </p:sp>
      <p:sp>
        <p:nvSpPr>
          <p:cNvPr id="19866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19866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58821893-9432-49A7-B40F-6404B1DE7B97}"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58</a:t>
            </a:fld>
            <a:endParaRPr lang="en-US" altLang="zh-CN" sz="1500">
              <a:solidFill>
                <a:srgbClr val="000000"/>
              </a:solidFill>
              <a:latin typeface="华文楷体" pitchFamily="2" charset="-122"/>
              <a:ea typeface="华文楷体" pitchFamily="2" charset="-122"/>
            </a:endParaRPr>
          </a:p>
        </p:txBody>
      </p:sp>
    </p:spTree>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9682" name="Object 8"/>
          <p:cNvGraphicFramePr>
            <a:graphicFrameLocks noChangeAspect="1"/>
          </p:cNvGraphicFramePr>
          <p:nvPr>
            <p:extLst>
              <p:ext uri="{D42A27DB-BD31-4B8C-83A1-F6EECF244321}">
                <p14:modId xmlns:p14="http://schemas.microsoft.com/office/powerpoint/2010/main" val="3131045385"/>
              </p:ext>
            </p:extLst>
          </p:nvPr>
        </p:nvGraphicFramePr>
        <p:xfrm>
          <a:off x="3786188" y="1785938"/>
          <a:ext cx="4057650" cy="1428750"/>
        </p:xfrm>
        <a:graphic>
          <a:graphicData uri="http://schemas.openxmlformats.org/presentationml/2006/ole">
            <mc:AlternateContent xmlns:mc="http://schemas.openxmlformats.org/markup-compatibility/2006">
              <mc:Choice xmlns:v="urn:schemas-microsoft-com:vml" Requires="v">
                <p:oleObj name="工作表" r:id="rId2" imgW="5295970" imgH="1819352" progId="Excel.Sheet.8">
                  <p:embed/>
                </p:oleObj>
              </mc:Choice>
              <mc:Fallback>
                <p:oleObj name="工作表" r:id="rId2" imgW="5295970" imgH="1819352" progId="Excel.Sheet.8">
                  <p:embed/>
                  <p:pic>
                    <p:nvPicPr>
                      <p:cNvPr id="0" name="Object 8"/>
                      <p:cNvPicPr>
                        <a:picLocks noChangeAspect="1" noChangeArrowheads="1"/>
                      </p:cNvPicPr>
                      <p:nvPr/>
                    </p:nvPicPr>
                    <p:blipFill>
                      <a:blip r:embed="rId3"/>
                      <a:srcRect/>
                      <a:stretch>
                        <a:fillRect/>
                      </a:stretch>
                    </p:blipFill>
                    <p:spPr bwMode="auto">
                      <a:xfrm>
                        <a:off x="3786188" y="1785938"/>
                        <a:ext cx="40576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9683" name="Text Box 10"/>
          <p:cNvSpPr txBox="1">
            <a:spLocks noChangeArrowheads="1"/>
          </p:cNvSpPr>
          <p:nvPr/>
        </p:nvSpPr>
        <p:spPr bwMode="auto">
          <a:xfrm>
            <a:off x="928688" y="2000250"/>
            <a:ext cx="2351087"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70000"/>
              </a:lnSpc>
              <a:spcBef>
                <a:spcPct val="0"/>
              </a:spcBef>
              <a:buFontTx/>
              <a:buNone/>
            </a:pPr>
            <a:r>
              <a:rPr lang="zh-CN" altLang="en-US" sz="2800" b="1">
                <a:solidFill>
                  <a:srgbClr val="002060"/>
                </a:solidFill>
                <a:latin typeface="楷体" pitchFamily="49" charset="-122"/>
                <a:ea typeface="楷体" pitchFamily="49" charset="-122"/>
              </a:rPr>
              <a:t>（</a:t>
            </a:r>
            <a:r>
              <a:rPr lang="en-US" altLang="zh-CN" sz="2800" b="1">
                <a:solidFill>
                  <a:srgbClr val="002060"/>
                </a:solidFill>
                <a:latin typeface="楷体" pitchFamily="49" charset="-122"/>
                <a:ea typeface="楷体" pitchFamily="49" charset="-122"/>
              </a:rPr>
              <a:t>1</a:t>
            </a:r>
            <a:r>
              <a:rPr lang="zh-CN" altLang="en-US" sz="2800" b="1">
                <a:solidFill>
                  <a:srgbClr val="002060"/>
                </a:solidFill>
                <a:latin typeface="楷体" pitchFamily="49" charset="-122"/>
                <a:ea typeface="楷体" pitchFamily="49" charset="-122"/>
              </a:rPr>
              <a:t>）树状图</a:t>
            </a:r>
          </a:p>
          <a:p>
            <a:pPr eaLnBrk="1" hangingPunct="1">
              <a:lnSpc>
                <a:spcPct val="170000"/>
              </a:lnSpc>
              <a:spcBef>
                <a:spcPct val="0"/>
              </a:spcBef>
              <a:buFontTx/>
              <a:buNone/>
            </a:pPr>
            <a:endParaRPr lang="zh-CN" altLang="en-US" sz="2800" b="1">
              <a:solidFill>
                <a:srgbClr val="002060"/>
              </a:solidFill>
              <a:latin typeface="楷体" pitchFamily="49" charset="-122"/>
              <a:ea typeface="楷体" pitchFamily="49" charset="-122"/>
            </a:endParaRPr>
          </a:p>
          <a:p>
            <a:pPr eaLnBrk="1" hangingPunct="1">
              <a:lnSpc>
                <a:spcPct val="170000"/>
              </a:lnSpc>
              <a:spcBef>
                <a:spcPct val="0"/>
              </a:spcBef>
              <a:buFontTx/>
              <a:buNone/>
            </a:pPr>
            <a:r>
              <a:rPr lang="zh-CN" altLang="en-US" sz="2800" b="1">
                <a:solidFill>
                  <a:srgbClr val="002060"/>
                </a:solidFill>
                <a:latin typeface="楷体" pitchFamily="49" charset="-122"/>
                <a:ea typeface="楷体" pitchFamily="49" charset="-122"/>
              </a:rPr>
              <a:t>（</a:t>
            </a:r>
            <a:r>
              <a:rPr lang="en-US" altLang="zh-CN" sz="2800" b="1">
                <a:solidFill>
                  <a:srgbClr val="002060"/>
                </a:solidFill>
                <a:latin typeface="楷体" pitchFamily="49" charset="-122"/>
                <a:ea typeface="楷体" pitchFamily="49" charset="-122"/>
              </a:rPr>
              <a:t>2</a:t>
            </a:r>
            <a:r>
              <a:rPr lang="zh-CN" altLang="en-US" sz="2800" b="1">
                <a:solidFill>
                  <a:srgbClr val="002060"/>
                </a:solidFill>
                <a:latin typeface="楷体" pitchFamily="49" charset="-122"/>
                <a:ea typeface="楷体" pitchFamily="49" charset="-122"/>
              </a:rPr>
              <a:t>）气泡图 </a:t>
            </a:r>
          </a:p>
          <a:p>
            <a:pPr eaLnBrk="1" hangingPunct="1">
              <a:lnSpc>
                <a:spcPct val="170000"/>
              </a:lnSpc>
              <a:spcBef>
                <a:spcPct val="0"/>
              </a:spcBef>
              <a:buFontTx/>
              <a:buNone/>
            </a:pPr>
            <a:endParaRPr lang="zh-CN" altLang="en-US" sz="2800" b="1">
              <a:solidFill>
                <a:srgbClr val="002060"/>
              </a:solidFill>
              <a:latin typeface="楷体" pitchFamily="49" charset="-122"/>
              <a:ea typeface="楷体" pitchFamily="49" charset="-122"/>
            </a:endParaRPr>
          </a:p>
          <a:p>
            <a:pPr eaLnBrk="1" hangingPunct="1">
              <a:lnSpc>
                <a:spcPct val="170000"/>
              </a:lnSpc>
              <a:spcBef>
                <a:spcPct val="0"/>
              </a:spcBef>
              <a:buFontTx/>
              <a:buNone/>
            </a:pPr>
            <a:r>
              <a:rPr lang="zh-CN" altLang="en-US" sz="2800" b="1">
                <a:solidFill>
                  <a:srgbClr val="002060"/>
                </a:solidFill>
                <a:latin typeface="楷体" pitchFamily="49" charset="-122"/>
                <a:ea typeface="楷体" pitchFamily="49" charset="-122"/>
              </a:rPr>
              <a:t>（</a:t>
            </a:r>
            <a:r>
              <a:rPr lang="en-US" altLang="zh-CN" sz="2800" b="1">
                <a:solidFill>
                  <a:srgbClr val="002060"/>
                </a:solidFill>
                <a:latin typeface="楷体" pitchFamily="49" charset="-122"/>
                <a:ea typeface="楷体" pitchFamily="49" charset="-122"/>
              </a:rPr>
              <a:t>3</a:t>
            </a:r>
            <a:r>
              <a:rPr lang="zh-CN" altLang="en-US" sz="2800" b="1">
                <a:solidFill>
                  <a:srgbClr val="002060"/>
                </a:solidFill>
                <a:latin typeface="楷体" pitchFamily="49" charset="-122"/>
                <a:ea typeface="楷体" pitchFamily="49" charset="-122"/>
              </a:rPr>
              <a:t>）列表法 </a:t>
            </a:r>
          </a:p>
        </p:txBody>
      </p:sp>
      <p:graphicFrame>
        <p:nvGraphicFramePr>
          <p:cNvPr id="199684" name="Object 11"/>
          <p:cNvGraphicFramePr>
            <a:graphicFrameLocks noChangeAspect="1"/>
          </p:cNvGraphicFramePr>
          <p:nvPr/>
        </p:nvGraphicFramePr>
        <p:xfrm>
          <a:off x="4267200" y="3500438"/>
          <a:ext cx="3521075" cy="1077912"/>
        </p:xfrm>
        <a:graphic>
          <a:graphicData uri="http://schemas.openxmlformats.org/presentationml/2006/ole">
            <mc:AlternateContent xmlns:mc="http://schemas.openxmlformats.org/markup-compatibility/2006">
              <mc:Choice xmlns:v="urn:schemas-microsoft-com:vml" Requires="v">
                <p:oleObj name="工作表" r:id="rId4" imgW="5495841" imgH="1638300" progId="Excel.Sheet.8">
                  <p:embed/>
                </p:oleObj>
              </mc:Choice>
              <mc:Fallback>
                <p:oleObj name="工作表" r:id="rId4" imgW="5495841" imgH="1638300" progId="Excel.Sheet.8">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500438"/>
                        <a:ext cx="35210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9685" name="Object 13"/>
          <p:cNvGraphicFramePr>
            <a:graphicFrameLocks noChangeAspect="1"/>
          </p:cNvGraphicFramePr>
          <p:nvPr/>
        </p:nvGraphicFramePr>
        <p:xfrm>
          <a:off x="5286375" y="4714875"/>
          <a:ext cx="1571625" cy="1552575"/>
        </p:xfrm>
        <a:graphic>
          <a:graphicData uri="http://schemas.openxmlformats.org/presentationml/2006/ole">
            <mc:AlternateContent xmlns:mc="http://schemas.openxmlformats.org/markup-compatibility/2006">
              <mc:Choice xmlns:v="urn:schemas-microsoft-com:vml" Requires="v">
                <p:oleObj name="工作表" r:id="rId6" imgW="3514641" imgH="3810000" progId="Excel.Sheet.8">
                  <p:embed/>
                </p:oleObj>
              </mc:Choice>
              <mc:Fallback>
                <p:oleObj name="工作表" r:id="rId6" imgW="3514641" imgH="3810000" progId="Excel.Sheet.8">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6375" y="4714875"/>
                        <a:ext cx="1571625" cy="15525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5872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37107E51-13ED-4B60-ADDF-AED70C3F513A}"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6</a:t>
            </a:fld>
            <a:endParaRPr lang="zh-CN" altLang="en-US" sz="1500">
              <a:solidFill>
                <a:srgbClr val="000000"/>
              </a:solidFill>
              <a:latin typeface="华文楷体" pitchFamily="2" charset="-122"/>
              <a:ea typeface="华文楷体" pitchFamily="2" charset="-122"/>
            </a:endParaRPr>
          </a:p>
        </p:txBody>
      </p:sp>
      <p:sp>
        <p:nvSpPr>
          <p:cNvPr id="7" name="矩形 6"/>
          <p:cNvSpPr/>
          <p:nvPr/>
        </p:nvSpPr>
        <p:spPr>
          <a:xfrm>
            <a:off x="684213" y="741363"/>
            <a:ext cx="2038350" cy="646112"/>
          </a:xfrm>
          <a:prstGeom prst="rect">
            <a:avLst/>
          </a:prstGeom>
        </p:spPr>
        <p:txBody>
          <a:bodyPr wrap="none">
            <a:spAutoFit/>
          </a:bodyPr>
          <a:lstStyle/>
          <a:p>
            <a:pPr>
              <a:buFont typeface="Arial" pitchFamily="34" charset="0"/>
              <a:buNone/>
              <a:defRPr/>
            </a:pPr>
            <a:r>
              <a:rPr lang="zh-CN" altLang="en-US" sz="3600" b="1" dirty="0">
                <a:solidFill>
                  <a:srgbClr val="000000"/>
                </a:solidFill>
                <a:latin typeface="Arial" panose="020B0604020202020204" pitchFamily="34" charset="0"/>
                <a:cs typeface="+mj-cs"/>
              </a:rPr>
              <a:t>学习目标</a:t>
            </a:r>
            <a:endParaRPr lang="zh-CN" altLang="en-US" dirty="0"/>
          </a:p>
        </p:txBody>
      </p:sp>
      <p:graphicFrame>
        <p:nvGraphicFramePr>
          <p:cNvPr id="8" name="表格 7"/>
          <p:cNvGraphicFramePr>
            <a:graphicFrameLocks noGrp="1"/>
          </p:cNvGraphicFramePr>
          <p:nvPr/>
        </p:nvGraphicFramePr>
        <p:xfrm>
          <a:off x="250825" y="1649413"/>
          <a:ext cx="8642350" cy="4143375"/>
        </p:xfrm>
        <a:graphic>
          <a:graphicData uri="http://schemas.openxmlformats.org/drawingml/2006/table">
            <a:tbl>
              <a:tblPr/>
              <a:tblGrid>
                <a:gridCol w="4943091">
                  <a:extLst>
                    <a:ext uri="{9D8B030D-6E8A-4147-A177-3AD203B41FA5}">
                      <a16:colId xmlns:a16="http://schemas.microsoft.com/office/drawing/2014/main" val="20000"/>
                    </a:ext>
                  </a:extLst>
                </a:gridCol>
                <a:gridCol w="3699259">
                  <a:extLst>
                    <a:ext uri="{9D8B030D-6E8A-4147-A177-3AD203B41FA5}">
                      <a16:colId xmlns:a16="http://schemas.microsoft.com/office/drawing/2014/main" val="20001"/>
                    </a:ext>
                  </a:extLst>
                </a:gridCol>
              </a:tblGrid>
              <a:tr h="414337">
                <a:tc>
                  <a:txBody>
                    <a:bodyPr/>
                    <a:lstStyle/>
                    <a:p>
                      <a:pPr marL="0" algn="ctr" defTabSz="914400" rtl="0" eaLnBrk="1" latinLnBrk="0" hangingPunct="1">
                        <a:spcAft>
                          <a:spcPts val="0"/>
                        </a:spcAft>
                      </a:pPr>
                      <a:r>
                        <a:rPr lang="zh-CN" sz="2700" b="1" kern="100" dirty="0">
                          <a:solidFill>
                            <a:srgbClr val="000000"/>
                          </a:solidFill>
                          <a:effectLst/>
                          <a:latin typeface="宋体" panose="02010600030101010101" pitchFamily="2" charset="-122"/>
                          <a:ea typeface="宋体" panose="02010600030101010101" pitchFamily="2" charset="-122"/>
                          <a:cs typeface="+mn-cs"/>
                        </a:rPr>
                        <a:t>知识目标</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latinLnBrk="0" hangingPunct="1">
                        <a:spcAft>
                          <a:spcPts val="0"/>
                        </a:spcAft>
                      </a:pPr>
                      <a:r>
                        <a:rPr lang="zh-CN" sz="2700" b="1" kern="100">
                          <a:solidFill>
                            <a:srgbClr val="000000"/>
                          </a:solidFill>
                          <a:effectLst/>
                          <a:latin typeface="宋体" panose="02010600030101010101" pitchFamily="2" charset="-122"/>
                          <a:ea typeface="宋体" panose="02010600030101010101" pitchFamily="2" charset="-122"/>
                          <a:cs typeface="+mn-cs"/>
                        </a:rPr>
                        <a:t>技能目标</a:t>
                      </a: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729038">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了解项目范围管理的概念和主要程序</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理解项目范围计划的意义和成果</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理解项目工作分解结构的涵义</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了解项目范围控制的作用、方法</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mn-cs"/>
                        </a:rPr>
                        <a:t> </a:t>
                      </a:r>
                      <a:endParaRPr lang="zh-CN" sz="2700" kern="100" dirty="0">
                        <a:solidFill>
                          <a:srgbClr val="000000"/>
                        </a:solidFill>
                        <a:effectLst/>
                        <a:latin typeface="宋体" panose="02010600030101010101" pitchFamily="2" charset="-122"/>
                        <a:ea typeface="宋体" panose="02010600030101010101" pitchFamily="2" charset="-122"/>
                        <a:cs typeface="+mn-cs"/>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掌握项目范围和产品范围的定义和区别</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掌握定义项目范围的方法</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学会收集项目需求</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mn-cs"/>
                        </a:rPr>
                        <a:t>掌握</a:t>
                      </a:r>
                      <a:r>
                        <a:rPr lang="en-US" sz="2700" kern="100" dirty="0">
                          <a:solidFill>
                            <a:srgbClr val="000000"/>
                          </a:solidFill>
                          <a:effectLst/>
                          <a:latin typeface="宋体" panose="02010600030101010101" pitchFamily="2" charset="-122"/>
                          <a:ea typeface="宋体" panose="02010600030101010101" pitchFamily="2" charset="-122"/>
                          <a:cs typeface="+mn-cs"/>
                        </a:rPr>
                        <a:t>WBS</a:t>
                      </a:r>
                      <a:r>
                        <a:rPr lang="zh-CN" sz="2700" kern="100" dirty="0">
                          <a:solidFill>
                            <a:srgbClr val="000000"/>
                          </a:solidFill>
                          <a:effectLst/>
                          <a:latin typeface="宋体" panose="02010600030101010101" pitchFamily="2" charset="-122"/>
                          <a:ea typeface="宋体" panose="02010600030101010101" pitchFamily="2" charset="-122"/>
                          <a:cs typeface="+mn-cs"/>
                        </a:rPr>
                        <a:t>的定义和方法</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mn-cs"/>
                        </a:rPr>
                        <a:t> </a:t>
                      </a:r>
                      <a:endParaRPr lang="zh-CN" sz="2700" kern="100" dirty="0">
                        <a:solidFill>
                          <a:srgbClr val="000000"/>
                        </a:solidFill>
                        <a:effectLst/>
                        <a:latin typeface="宋体" panose="02010600030101010101" pitchFamily="2" charset="-122"/>
                        <a:ea typeface="宋体" panose="02010600030101010101" pitchFamily="2" charset="-122"/>
                        <a:cs typeface="+mn-cs"/>
                      </a:endParaRPr>
                    </a:p>
                  </a:txBody>
                  <a:tcPr marL="68583" marR="685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3357563" y="357188"/>
            <a:ext cx="2400300" cy="523875"/>
          </a:xfrm>
          <a:solidFill>
            <a:srgbClr val="7030A0"/>
          </a:solidFill>
        </p:spPr>
        <p:txBody>
          <a:bodyPr>
            <a:spAutoFit/>
          </a:bodyPr>
          <a:lstStyle/>
          <a:p>
            <a:r>
              <a:rPr lang="zh-CN" altLang="en-US" sz="2800" b="1">
                <a:solidFill>
                  <a:schemeClr val="bg1"/>
                </a:solidFill>
              </a:rPr>
              <a:t>树状图</a:t>
            </a:r>
          </a:p>
        </p:txBody>
      </p:sp>
      <p:sp>
        <p:nvSpPr>
          <p:cNvPr id="200707"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fld id="{69B0B91C-DA8D-4056-9BE4-E8BEF22D9E8E}" type="slidenum">
              <a:rPr lang="en-US" altLang="zh-CN" sz="1200" smtClean="0">
                <a:solidFill>
                  <a:srgbClr val="898989"/>
                </a:solidFill>
                <a:latin typeface="Arial" charset="0"/>
              </a:rPr>
              <a:pPr eaLnBrk="1" hangingPunct="1">
                <a:buFont typeface="Arial" charset="0"/>
                <a:buNone/>
              </a:pPr>
              <a:t>60</a:t>
            </a:fld>
            <a:endParaRPr lang="en-US" altLang="zh-CN" sz="1200">
              <a:solidFill>
                <a:srgbClr val="898989"/>
              </a:solidFill>
              <a:latin typeface="Arial" charset="0"/>
            </a:endParaRPr>
          </a:p>
        </p:txBody>
      </p:sp>
      <p:graphicFrame>
        <p:nvGraphicFramePr>
          <p:cNvPr id="200708" name="Object 4"/>
          <p:cNvGraphicFramePr>
            <a:graphicFrameLocks noGrp="1" noChangeAspect="1"/>
          </p:cNvGraphicFramePr>
          <p:nvPr>
            <p:ph sz="quarter" idx="1"/>
          </p:nvPr>
        </p:nvGraphicFramePr>
        <p:xfrm>
          <a:off x="-182563" y="1214438"/>
          <a:ext cx="9112251" cy="3048000"/>
        </p:xfrm>
        <a:graphic>
          <a:graphicData uri="http://schemas.openxmlformats.org/presentationml/2006/ole">
            <mc:AlternateContent xmlns:mc="http://schemas.openxmlformats.org/markup-compatibility/2006">
              <mc:Choice xmlns:v="urn:schemas-microsoft-com:vml" Requires="v">
                <p:oleObj name="工作表" r:id="rId2" imgW="5438657" imgH="1819343" progId="Excel.Sheet.8">
                  <p:embed/>
                </p:oleObj>
              </mc:Choice>
              <mc:Fallback>
                <p:oleObj name="工作表" r:id="rId2" imgW="5438657" imgH="1819343" progId="Excel.Sheet.8">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214438"/>
                        <a:ext cx="9112251"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09" name="Text Box 6"/>
          <p:cNvSpPr txBox="1">
            <a:spLocks noChangeArrowheads="1"/>
          </p:cNvSpPr>
          <p:nvPr/>
        </p:nvSpPr>
        <p:spPr bwMode="auto">
          <a:xfrm>
            <a:off x="990600" y="4786313"/>
            <a:ext cx="2968625"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优点：直观结构清晰</a:t>
            </a:r>
          </a:p>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缺点：不易修改</a:t>
            </a:r>
          </a:p>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不适用：大型项目 </a:t>
            </a:r>
          </a:p>
        </p:txBody>
      </p:sp>
    </p:spTree>
  </p:cSld>
  <p:clrMapOvr>
    <a:masterClrMapping/>
  </p:clrMapOvr>
  <p:transition spd="med">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3457575" y="285750"/>
            <a:ext cx="2257425" cy="523875"/>
          </a:xfrm>
          <a:solidFill>
            <a:srgbClr val="7030A0"/>
          </a:solidFill>
        </p:spPr>
        <p:txBody>
          <a:bodyPr>
            <a:spAutoFit/>
          </a:bodyPr>
          <a:lstStyle/>
          <a:p>
            <a:r>
              <a:rPr lang="zh-CN" altLang="en-US" sz="2800" b="1">
                <a:solidFill>
                  <a:schemeClr val="bg1"/>
                </a:solidFill>
              </a:rPr>
              <a:t>气泡图</a:t>
            </a:r>
          </a:p>
        </p:txBody>
      </p:sp>
      <p:sp>
        <p:nvSpPr>
          <p:cNvPr id="201731" name="灯片编号占位符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fld id="{275C185A-4016-4C7F-A602-F055DF2A9C67}" type="slidenum">
              <a:rPr lang="en-US" altLang="zh-CN" sz="1200" smtClean="0">
                <a:solidFill>
                  <a:srgbClr val="898989"/>
                </a:solidFill>
                <a:latin typeface="Arial" charset="0"/>
              </a:rPr>
              <a:pPr eaLnBrk="1" hangingPunct="1">
                <a:buFont typeface="Arial" charset="0"/>
                <a:buNone/>
              </a:pPr>
              <a:t>61</a:t>
            </a:fld>
            <a:endParaRPr lang="en-US" altLang="zh-CN" sz="1200">
              <a:solidFill>
                <a:srgbClr val="898989"/>
              </a:solidFill>
              <a:latin typeface="Arial" charset="0"/>
            </a:endParaRPr>
          </a:p>
        </p:txBody>
      </p:sp>
      <p:graphicFrame>
        <p:nvGraphicFramePr>
          <p:cNvPr id="201732" name="Object 6"/>
          <p:cNvGraphicFramePr>
            <a:graphicFrameLocks noGrp="1" noChangeAspect="1"/>
          </p:cNvGraphicFramePr>
          <p:nvPr>
            <p:ph sz="quarter" idx="1"/>
          </p:nvPr>
        </p:nvGraphicFramePr>
        <p:xfrm>
          <a:off x="476250" y="1285875"/>
          <a:ext cx="8382000" cy="2500313"/>
        </p:xfrm>
        <a:graphic>
          <a:graphicData uri="http://schemas.openxmlformats.org/presentationml/2006/ole">
            <mc:AlternateContent xmlns:mc="http://schemas.openxmlformats.org/markup-compatibility/2006">
              <mc:Choice xmlns:v="urn:schemas-microsoft-com:vml" Requires="v">
                <p:oleObj name="工作表" r:id="rId2" imgW="5482697" imgH="1634936" progId="Excel.Sheet.8">
                  <p:embed/>
                </p:oleObj>
              </mc:Choice>
              <mc:Fallback>
                <p:oleObj name="工作表" r:id="rId2" imgW="5482697" imgH="1634936" progId="Excel.Sheet.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285875"/>
                        <a:ext cx="8382000"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3" name="Text Box 8"/>
          <p:cNvSpPr txBox="1">
            <a:spLocks noChangeArrowheads="1"/>
          </p:cNvSpPr>
          <p:nvPr/>
        </p:nvSpPr>
        <p:spPr bwMode="auto">
          <a:xfrm>
            <a:off x="785813" y="4286250"/>
            <a:ext cx="3587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优点：添加修改比较容易</a:t>
            </a:r>
          </a:p>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缺点：不直观</a:t>
            </a:r>
          </a:p>
          <a:p>
            <a:pPr eaLnBrk="1" hangingPunct="1">
              <a:lnSpc>
                <a:spcPct val="120000"/>
              </a:lnSpc>
              <a:spcBef>
                <a:spcPct val="0"/>
              </a:spcBef>
              <a:buFontTx/>
              <a:buNone/>
            </a:pPr>
            <a:r>
              <a:rPr lang="zh-CN" altLang="en-US" sz="2400" b="1">
                <a:solidFill>
                  <a:srgbClr val="002060"/>
                </a:solidFill>
                <a:latin typeface="楷体" pitchFamily="49" charset="-122"/>
                <a:ea typeface="楷体" pitchFamily="49" charset="-122"/>
              </a:rPr>
              <a:t>不适用：大型项目 </a:t>
            </a:r>
          </a:p>
        </p:txBody>
      </p:sp>
    </p:spTree>
  </p:cSld>
  <p:clrMapOvr>
    <a:masterClrMapping/>
  </p:clrMapOvr>
  <p:transition spd="med">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4"/>
          <p:cNvSpPr>
            <a:spLocks noGrp="1"/>
          </p:cNvSpPr>
          <p:nvPr>
            <p:ph type="sldNum" sz="quarter" idx="12"/>
          </p:nvPr>
        </p:nvSpPr>
        <p:spPr bwMode="auto">
          <a:xfrm>
            <a:off x="312420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ctr" eaLnBrk="1" hangingPunct="1">
              <a:buFont typeface="Arial" charset="0"/>
              <a:buNone/>
            </a:pPr>
            <a:fld id="{9960F835-0C84-412D-95CC-AD1D08DBAFFC}" type="slidenum">
              <a:rPr lang="en-US" altLang="zh-CN" sz="1200" smtClean="0">
                <a:solidFill>
                  <a:srgbClr val="898989"/>
                </a:solidFill>
                <a:latin typeface="Arial" charset="0"/>
              </a:rPr>
              <a:pPr algn="ctr" eaLnBrk="1" hangingPunct="1">
                <a:buFont typeface="Arial" charset="0"/>
                <a:buNone/>
              </a:pPr>
              <a:t>62</a:t>
            </a:fld>
            <a:endParaRPr lang="en-US" altLang="zh-CN" sz="1200" dirty="0">
              <a:solidFill>
                <a:srgbClr val="898989"/>
              </a:solidFill>
              <a:latin typeface="Arial" charset="0"/>
            </a:endParaRPr>
          </a:p>
        </p:txBody>
      </p:sp>
      <p:sp>
        <p:nvSpPr>
          <p:cNvPr id="202755" name="Rectangle 2"/>
          <p:cNvSpPr>
            <a:spLocks noGrp="1" noChangeArrowheads="1"/>
          </p:cNvSpPr>
          <p:nvPr>
            <p:ph type="title"/>
          </p:nvPr>
        </p:nvSpPr>
        <p:spPr>
          <a:xfrm>
            <a:off x="3429000" y="333375"/>
            <a:ext cx="2286000" cy="523875"/>
          </a:xfrm>
          <a:solidFill>
            <a:srgbClr val="7030A0"/>
          </a:solidFill>
        </p:spPr>
        <p:txBody>
          <a:bodyPr>
            <a:spAutoFit/>
          </a:bodyPr>
          <a:lstStyle/>
          <a:p>
            <a:r>
              <a:rPr lang="zh-CN" altLang="en-US" sz="2800" b="1">
                <a:solidFill>
                  <a:schemeClr val="bg1"/>
                </a:solidFill>
              </a:rPr>
              <a:t>列表法</a:t>
            </a:r>
          </a:p>
        </p:txBody>
      </p:sp>
      <p:sp>
        <p:nvSpPr>
          <p:cNvPr id="202756" name="Rectangle 7"/>
          <p:cNvSpPr>
            <a:spLocks noChangeArrowheads="1"/>
          </p:cNvSpPr>
          <p:nvPr/>
        </p:nvSpPr>
        <p:spPr bwMode="auto">
          <a:xfrm>
            <a:off x="0" y="1524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zh-CN" altLang="en-US" sz="1800">
              <a:solidFill>
                <a:srgbClr val="000000"/>
              </a:solidFill>
              <a:latin typeface="Arial" charset="0"/>
            </a:endParaRPr>
          </a:p>
        </p:txBody>
      </p:sp>
      <p:graphicFrame>
        <p:nvGraphicFramePr>
          <p:cNvPr id="202757" name="Object 6"/>
          <p:cNvGraphicFramePr>
            <a:graphicFrameLocks noChangeAspect="1"/>
          </p:cNvGraphicFramePr>
          <p:nvPr/>
        </p:nvGraphicFramePr>
        <p:xfrm>
          <a:off x="381000" y="1071563"/>
          <a:ext cx="4991100" cy="5410200"/>
        </p:xfrm>
        <a:graphic>
          <a:graphicData uri="http://schemas.openxmlformats.org/presentationml/2006/ole">
            <mc:AlternateContent xmlns:mc="http://schemas.openxmlformats.org/markup-compatibility/2006">
              <mc:Choice xmlns:v="urn:schemas-microsoft-com:vml" Requires="v">
                <p:oleObj name="Worksheet" r:id="rId2" imgW="3514641" imgH="3810000" progId="Excel.Sheet.8">
                  <p:embed/>
                </p:oleObj>
              </mc:Choice>
              <mc:Fallback>
                <p:oleObj name="Worksheet" r:id="rId2" imgW="3514641" imgH="3810000" progId="Excel.Sheet.8">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71563"/>
                        <a:ext cx="4991100" cy="54102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58" name="Text Box 8"/>
          <p:cNvSpPr txBox="1">
            <a:spLocks noChangeArrowheads="1"/>
          </p:cNvSpPr>
          <p:nvPr/>
        </p:nvSpPr>
        <p:spPr bwMode="auto">
          <a:xfrm>
            <a:off x="5562600" y="2484438"/>
            <a:ext cx="320040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40000"/>
              </a:lnSpc>
              <a:spcBef>
                <a:spcPct val="0"/>
              </a:spcBef>
              <a:buFontTx/>
              <a:buNone/>
            </a:pPr>
            <a:r>
              <a:rPr lang="zh-CN" altLang="en-US" sz="2400" b="1" dirty="0">
                <a:solidFill>
                  <a:srgbClr val="002060"/>
                </a:solidFill>
                <a:latin typeface="楷体" pitchFamily="49" charset="-122"/>
                <a:ea typeface="楷体" pitchFamily="49" charset="-122"/>
              </a:rPr>
              <a:t>最常用，项目管理软件中常使用，适用于大项目。 </a:t>
            </a:r>
          </a:p>
        </p:txBody>
      </p:sp>
    </p:spTree>
  </p:cSld>
  <p:clrMapOvr>
    <a:masterClrMapping/>
  </p:clrMapOvr>
  <p:transition spd="med">
    <p:rand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550" y="836613"/>
            <a:ext cx="7416800" cy="2448371"/>
          </a:xfrm>
          <a:solidFill>
            <a:schemeClr val="accent3">
              <a:lumMod val="20000"/>
              <a:lumOff val="80000"/>
            </a:schemeClr>
          </a:solidFill>
        </p:spPr>
        <p:txBody>
          <a:bodyPr/>
          <a:lstStyle/>
          <a:p>
            <a:pPr marL="0" indent="0">
              <a:buFont typeface="Wingdings 2" pitchFamily="18" charset="2"/>
              <a:buNone/>
              <a:defRPr/>
            </a:pPr>
            <a:r>
              <a:rPr lang="en-US" altLang="zh-CN" dirty="0"/>
              <a:t>2. WBS</a:t>
            </a:r>
            <a:r>
              <a:rPr altLang="zh-CN" dirty="0"/>
              <a:t>编码设计</a:t>
            </a:r>
            <a:endParaRPr lang="en-US" altLang="zh-CN" dirty="0"/>
          </a:p>
          <a:p>
            <a:pPr marL="0" indent="457200">
              <a:buFont typeface="Wingdings 2" pitchFamily="18" charset="2"/>
              <a:buNone/>
              <a:defRPr/>
            </a:pPr>
            <a:r>
              <a:rPr altLang="zh-CN" dirty="0"/>
              <a:t>工作分解结构中的每一项工作都要编上号码，用来唯一确定其在项目工作分解结构的身份，这些号码的全体叫做编码系统。</a:t>
            </a:r>
            <a:endParaRPr lang="en-US" altLang="zh-CN" dirty="0"/>
          </a:p>
          <a:p>
            <a:pPr marL="0" indent="457200">
              <a:buFont typeface="Wingdings 2" pitchFamily="18" charset="2"/>
              <a:buNone/>
              <a:defRPr/>
            </a:pPr>
            <a:r>
              <a:rPr altLang="zh-CN" dirty="0"/>
              <a:t>利用编码技术对</a:t>
            </a:r>
            <a:r>
              <a:rPr lang="en-US" altLang="zh-CN" dirty="0"/>
              <a:t>WBS</a:t>
            </a:r>
            <a:r>
              <a:rPr altLang="zh-CN" dirty="0"/>
              <a:t>进行信息交换，可以简化</a:t>
            </a:r>
            <a:r>
              <a:rPr lang="en-US" altLang="zh-CN" dirty="0"/>
              <a:t>WBS</a:t>
            </a:r>
            <a:r>
              <a:rPr altLang="zh-CN" dirty="0"/>
              <a:t>的信息交流过程。</a:t>
            </a:r>
            <a:endParaRPr lang="en-US" altLang="zh-CN" dirty="0"/>
          </a:p>
          <a:p>
            <a:pPr marL="0" indent="457200">
              <a:buFont typeface="Wingdings 2" pitchFamily="18" charset="2"/>
              <a:buNone/>
              <a:defRPr/>
            </a:pPr>
            <a:endParaRPr lang="en-US" altLang="zh-CN" dirty="0"/>
          </a:p>
        </p:txBody>
      </p:sp>
      <p:sp>
        <p:nvSpPr>
          <p:cNvPr id="20377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378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8F2728AC-93BF-468B-974D-C49380C1D98D}"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63</a:t>
            </a:fld>
            <a:endParaRPr lang="en-US" altLang="zh-CN" sz="1500">
              <a:solidFill>
                <a:srgbClr val="000000"/>
              </a:solidFill>
              <a:latin typeface="华文楷体" pitchFamily="2" charset="-122"/>
              <a:ea typeface="华文楷体" pitchFamily="2" charset="-122"/>
            </a:endParaRPr>
          </a:p>
        </p:txBody>
      </p:sp>
      <p:graphicFrame>
        <p:nvGraphicFramePr>
          <p:cNvPr id="2" name="对象 1">
            <a:hlinkClick r:id="" action="ppaction://ole?verb=0"/>
          </p:cNvPr>
          <p:cNvGraphicFramePr>
            <a:graphicFrameLocks noGrp="1" noChangeAspect="1"/>
          </p:cNvGraphicFramePr>
          <p:nvPr>
            <p:extLst>
              <p:ext uri="{D42A27DB-BD31-4B8C-83A1-F6EECF244321}">
                <p14:modId xmlns:p14="http://schemas.microsoft.com/office/powerpoint/2010/main" val="1728968372"/>
              </p:ext>
            </p:extLst>
          </p:nvPr>
        </p:nvGraphicFramePr>
        <p:xfrm>
          <a:off x="2483768" y="3284984"/>
          <a:ext cx="4032448" cy="3026199"/>
        </p:xfrm>
        <a:graphic>
          <a:graphicData uri="http://schemas.openxmlformats.org/presentationml/2006/ole">
            <mc:AlternateContent xmlns:mc="http://schemas.openxmlformats.org/markup-compatibility/2006">
              <mc:Choice xmlns:v="urn:schemas-microsoft-com:vml" Requires="v">
                <p:oleObj name="Presentation" r:id="rId2" imgW="3412366" imgH="2557343" progId="PowerPoint.Show.8">
                  <p:embed/>
                </p:oleObj>
              </mc:Choice>
              <mc:Fallback>
                <p:oleObj name="Presentation" r:id="rId2" imgW="3412366" imgH="2557343" progId="PowerPoint.Show.8">
                  <p:embed/>
                  <p:pic>
                    <p:nvPicPr>
                      <p:cNvPr id="0" name="内容占位符 4"/>
                      <p:cNvPicPr>
                        <a:picLocks noGrp="1" noChangeAspect="1" noChangeArrowheads="1"/>
                      </p:cNvPicPr>
                      <p:nvPr/>
                    </p:nvPicPr>
                    <p:blipFill>
                      <a:blip r:embed="rId3"/>
                      <a:srcRect/>
                      <a:stretch>
                        <a:fillRect/>
                      </a:stretch>
                    </p:blipFill>
                    <p:spPr bwMode="auto">
                      <a:xfrm>
                        <a:off x="2483768" y="3284984"/>
                        <a:ext cx="4032448" cy="3026199"/>
                      </a:xfrm>
                      <a:prstGeom prst="rect">
                        <a:avLst/>
                      </a:prstGeom>
                      <a:noFill/>
                      <a:ln>
                        <a:noFill/>
                      </a:ln>
                    </p:spPr>
                  </p:pic>
                </p:oleObj>
              </mc:Fallback>
            </mc:AlternateContent>
          </a:graphicData>
        </a:graphic>
      </p:graphicFrame>
    </p:spTree>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标题 1"/>
          <p:cNvSpPr>
            <a:spLocks noGrp="1" noChangeArrowheads="1"/>
          </p:cNvSpPr>
          <p:nvPr>
            <p:ph type="title"/>
          </p:nvPr>
        </p:nvSpPr>
        <p:spPr>
          <a:xfrm>
            <a:off x="419100" y="808038"/>
            <a:ext cx="8291513" cy="701675"/>
          </a:xfrm>
        </p:spPr>
        <p:txBody>
          <a:bodyPr/>
          <a:lstStyle/>
          <a:p>
            <a:r>
              <a:rPr lang="zh-CN" altLang="en-US" dirty="0"/>
              <a:t>三、</a:t>
            </a:r>
            <a:r>
              <a:rPr lang="zh-CN" altLang="zh-CN" dirty="0"/>
              <a:t>项目工作分解结构的步骤</a:t>
            </a:r>
            <a:endParaRPr lang="zh-CN" altLang="en-US" dirty="0"/>
          </a:p>
        </p:txBody>
      </p:sp>
      <p:sp>
        <p:nvSpPr>
          <p:cNvPr id="3" name="内容占位符 2"/>
          <p:cNvSpPr>
            <a:spLocks noGrp="1"/>
          </p:cNvSpPr>
          <p:nvPr>
            <p:ph idx="1"/>
          </p:nvPr>
        </p:nvSpPr>
        <p:spPr>
          <a:xfrm>
            <a:off x="1187450" y="1604963"/>
            <a:ext cx="6264275" cy="4224337"/>
          </a:xfrm>
          <a:solidFill>
            <a:schemeClr val="accent3">
              <a:lumMod val="20000"/>
              <a:lumOff val="80000"/>
            </a:schemeClr>
          </a:solidFill>
        </p:spPr>
        <p:txBody>
          <a:bodyPr/>
          <a:lstStyle/>
          <a:p>
            <a:pPr marL="357505" indent="-357505">
              <a:defRPr/>
            </a:pPr>
            <a:r>
              <a:rPr altLang="zh-CN" sz="2800" dirty="0"/>
              <a:t>确认项目的各主要组成部分</a:t>
            </a:r>
          </a:p>
          <a:p>
            <a:pPr marL="357505" indent="-357505">
              <a:defRPr/>
            </a:pPr>
            <a:r>
              <a:rPr altLang="zh-CN" sz="2800" dirty="0"/>
              <a:t>确定每个可交付成果的详细程度是否已经达到了足以编制恰当的成本估算和期限估算的要求</a:t>
            </a:r>
          </a:p>
          <a:p>
            <a:pPr marL="357505" indent="-357505">
              <a:defRPr/>
            </a:pPr>
            <a:r>
              <a:rPr altLang="zh-CN" sz="2800" dirty="0"/>
              <a:t>确认可交付成果的组成元素</a:t>
            </a:r>
          </a:p>
          <a:p>
            <a:pPr marL="357505" indent="-357505">
              <a:defRPr/>
            </a:pPr>
            <a:r>
              <a:rPr altLang="zh-CN" sz="2800" dirty="0"/>
              <a:t>核实分解的正确性</a:t>
            </a:r>
          </a:p>
          <a:p>
            <a:pPr marL="357505" indent="-357505">
              <a:defRPr/>
            </a:pPr>
            <a:endParaRPr sz="2800" dirty="0"/>
          </a:p>
        </p:txBody>
      </p:sp>
      <p:sp>
        <p:nvSpPr>
          <p:cNvPr id="20480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480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E5BC63BA-A623-4D25-9F70-3FABEFE41D35}"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64</a:t>
            </a:fld>
            <a:endParaRPr lang="en-US" altLang="zh-CN" sz="1500">
              <a:solidFill>
                <a:srgbClr val="000000"/>
              </a:solidFill>
              <a:latin typeface="华文楷体" pitchFamily="2" charset="-122"/>
              <a:ea typeface="华文楷体" pitchFamily="2" charset="-122"/>
            </a:endParaRPr>
          </a:p>
        </p:txBody>
      </p:sp>
    </p:spTree>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标题 1"/>
          <p:cNvSpPr>
            <a:spLocks noGrp="1" noChangeArrowheads="1"/>
          </p:cNvSpPr>
          <p:nvPr>
            <p:ph type="title"/>
          </p:nvPr>
        </p:nvSpPr>
        <p:spPr>
          <a:xfrm>
            <a:off x="419100" y="808038"/>
            <a:ext cx="8291513" cy="701675"/>
          </a:xfrm>
        </p:spPr>
        <p:txBody>
          <a:bodyPr/>
          <a:lstStyle/>
          <a:p>
            <a:r>
              <a:rPr lang="zh-CN" altLang="en-US" dirty="0"/>
              <a:t>四、</a:t>
            </a:r>
            <a:r>
              <a:rPr lang="zh-CN" altLang="zh-CN" dirty="0"/>
              <a:t>创建项目工作分解结构的方法</a:t>
            </a:r>
            <a:endParaRPr lang="zh-CN" altLang="en-US" dirty="0"/>
          </a:p>
        </p:txBody>
      </p:sp>
      <p:sp>
        <p:nvSpPr>
          <p:cNvPr id="205827" name="内容占位符 2"/>
          <p:cNvSpPr>
            <a:spLocks noGrp="1" noChangeArrowheads="1"/>
          </p:cNvSpPr>
          <p:nvPr>
            <p:ph idx="1"/>
          </p:nvPr>
        </p:nvSpPr>
        <p:spPr>
          <a:xfrm>
            <a:off x="1042988" y="1604963"/>
            <a:ext cx="3097212" cy="673100"/>
          </a:xfrm>
        </p:spPr>
        <p:txBody>
          <a:bodyPr/>
          <a:lstStyle/>
          <a:p>
            <a:r>
              <a:rPr altLang="zh-CN"/>
              <a:t>类比法</a:t>
            </a:r>
            <a:endParaRPr/>
          </a:p>
        </p:txBody>
      </p:sp>
      <p:sp>
        <p:nvSpPr>
          <p:cNvPr id="205828"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582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99CC742A-1C6F-4043-9F3A-62AED4A2D50E}"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65</a:t>
            </a:fld>
            <a:endParaRPr lang="en-US" altLang="zh-CN" sz="1500">
              <a:solidFill>
                <a:srgbClr val="000000"/>
              </a:solidFill>
              <a:latin typeface="华文楷体" pitchFamily="2" charset="-122"/>
              <a:ea typeface="华文楷体" pitchFamily="2" charset="-122"/>
            </a:endParaRPr>
          </a:p>
        </p:txBody>
      </p:sp>
      <p:pic>
        <p:nvPicPr>
          <p:cNvPr id="2058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530350"/>
            <a:ext cx="4895850"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384425" y="5981700"/>
            <a:ext cx="4572000" cy="369888"/>
          </a:xfrm>
          <a:prstGeom prst="rect">
            <a:avLst/>
          </a:prstGeom>
        </p:spPr>
        <p:txBody>
          <a:bodyPr>
            <a:spAutoFit/>
          </a:bodyPr>
          <a:lstStyle/>
          <a:p>
            <a:pPr algn="ctr">
              <a:buFont typeface="Arial" pitchFamily="34" charset="0"/>
              <a:buNone/>
              <a:defRPr/>
            </a:pPr>
            <a:r>
              <a:rPr lang="zh-CN" altLang="zh-CN" sz="1800" dirty="0">
                <a:solidFill>
                  <a:srgbClr val="000000"/>
                </a:solidFill>
                <a:latin typeface="+mn-ea"/>
                <a:ea typeface="+mn-ea"/>
              </a:rPr>
              <a:t>美国国防材料项目工作的</a:t>
            </a:r>
            <a:r>
              <a:rPr lang="en-US" altLang="zh-CN" sz="1800" dirty="0">
                <a:solidFill>
                  <a:srgbClr val="000000"/>
                </a:solidFill>
                <a:latin typeface="+mn-ea"/>
                <a:ea typeface="+mn-ea"/>
              </a:rPr>
              <a:t>WBS</a:t>
            </a:r>
            <a:r>
              <a:rPr lang="zh-CN" altLang="zh-CN" sz="1800" dirty="0">
                <a:solidFill>
                  <a:srgbClr val="000000"/>
                </a:solidFill>
                <a:latin typeface="+mn-ea"/>
                <a:ea typeface="+mn-ea"/>
              </a:rPr>
              <a:t>分解示意图</a:t>
            </a:r>
            <a:endParaRPr lang="zh-CN" altLang="en-US" sz="1800" dirty="0">
              <a:solidFill>
                <a:srgbClr val="000000"/>
              </a:solidFill>
              <a:latin typeface="+mn-ea"/>
              <a:ea typeface="+mn-ea"/>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156870958"/>
              </p:ext>
            </p:extLst>
          </p:nvPr>
        </p:nvGraphicFramePr>
        <p:xfrm>
          <a:off x="323528" y="3356992"/>
          <a:ext cx="1827834" cy="1368152"/>
        </p:xfrm>
        <a:graphic>
          <a:graphicData uri="http://schemas.openxmlformats.org/presentationml/2006/ole">
            <mc:AlternateContent xmlns:mc="http://schemas.openxmlformats.org/markup-compatibility/2006">
              <mc:Choice xmlns:v="urn:schemas-microsoft-com:vml" Requires="v">
                <p:oleObj name="Presentation" r:id="rId3" imgW="4287184" imgH="3214288" progId="PowerPoint.Show.8">
                  <p:embed/>
                </p:oleObj>
              </mc:Choice>
              <mc:Fallback>
                <p:oleObj name="Presentation" r:id="rId3" imgW="4287184" imgH="3214288" progId="PowerPoint.Show.8">
                  <p:embed/>
                  <p:pic>
                    <p:nvPicPr>
                      <p:cNvPr id="0" name="对象 1"/>
                      <p:cNvPicPr>
                        <a:picLocks noChangeAspect="1" noChangeArrowheads="1"/>
                      </p:cNvPicPr>
                      <p:nvPr/>
                    </p:nvPicPr>
                    <p:blipFill>
                      <a:blip r:embed="rId4"/>
                      <a:srcRect/>
                      <a:stretch>
                        <a:fillRect/>
                      </a:stretch>
                    </p:blipFill>
                    <p:spPr bwMode="auto">
                      <a:xfrm>
                        <a:off x="323528" y="3356992"/>
                        <a:ext cx="1827834" cy="1368152"/>
                      </a:xfrm>
                      <a:prstGeom prst="rect">
                        <a:avLst/>
                      </a:prstGeom>
                      <a:noFill/>
                      <a:ln>
                        <a:noFill/>
                      </a:ln>
                    </p:spPr>
                  </p:pic>
                </p:oleObj>
              </mc:Fallback>
            </mc:AlternateContent>
          </a:graphicData>
        </a:graphic>
      </p:graphicFrame>
    </p:spTree>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2988" y="933450"/>
            <a:ext cx="2808287" cy="768350"/>
          </a:xfrm>
        </p:spPr>
        <p:txBody>
          <a:bodyPr/>
          <a:lstStyle/>
          <a:p>
            <a:pPr marL="357505" indent="-357505">
              <a:defRPr/>
            </a:pPr>
            <a:r>
              <a:rPr altLang="zh-CN" dirty="0"/>
              <a:t>自上而下法</a:t>
            </a:r>
          </a:p>
          <a:p>
            <a:pPr marL="0" indent="0">
              <a:buFont typeface="Wingdings 2" pitchFamily="18" charset="2"/>
              <a:buNone/>
              <a:defRPr/>
            </a:pPr>
            <a:endParaRPr dirty="0"/>
          </a:p>
        </p:txBody>
      </p:sp>
      <p:sp>
        <p:nvSpPr>
          <p:cNvPr id="20685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685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89D42D7F-6EB3-472F-BDBE-8AE7E70A67D8}"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66</a:t>
            </a:fld>
            <a:endParaRPr lang="en-US" altLang="zh-CN" sz="1500">
              <a:solidFill>
                <a:srgbClr val="000000"/>
              </a:solidFill>
              <a:latin typeface="华文楷体" pitchFamily="2" charset="-122"/>
              <a:ea typeface="华文楷体" pitchFamily="2" charset="-122"/>
            </a:endParaRPr>
          </a:p>
        </p:txBody>
      </p:sp>
      <p:pic>
        <p:nvPicPr>
          <p:cNvPr id="2068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604963"/>
            <a:ext cx="5975350"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2286000" y="5348288"/>
            <a:ext cx="4572000" cy="369887"/>
          </a:xfrm>
          <a:prstGeom prst="rect">
            <a:avLst/>
          </a:prstGeom>
        </p:spPr>
        <p:txBody>
          <a:bodyPr>
            <a:spAutoFit/>
          </a:bodyPr>
          <a:lstStyle/>
          <a:p>
            <a:pPr algn="ctr">
              <a:buFont typeface="Arial" pitchFamily="34" charset="0"/>
              <a:buNone/>
              <a:defRPr/>
            </a:pPr>
            <a:r>
              <a:rPr lang="zh-CN" altLang="zh-CN" sz="1800" dirty="0">
                <a:solidFill>
                  <a:srgbClr val="000000"/>
                </a:solidFill>
                <a:latin typeface="+mn-ea"/>
                <a:ea typeface="+mn-ea"/>
              </a:rPr>
              <a:t>信息系统开发项目</a:t>
            </a:r>
            <a:r>
              <a:rPr lang="en-US" altLang="zh-CN" sz="1800" dirty="0">
                <a:solidFill>
                  <a:srgbClr val="000000"/>
                </a:solidFill>
                <a:latin typeface="+mn-ea"/>
                <a:ea typeface="+mn-ea"/>
              </a:rPr>
              <a:t>WBS</a:t>
            </a:r>
            <a:r>
              <a:rPr lang="zh-CN" altLang="zh-CN" sz="1800" dirty="0">
                <a:solidFill>
                  <a:srgbClr val="000000"/>
                </a:solidFill>
                <a:latin typeface="+mn-ea"/>
                <a:ea typeface="+mn-ea"/>
              </a:rPr>
              <a:t>分解模板示意图</a:t>
            </a:r>
            <a:endParaRPr lang="zh-CN" altLang="en-US" sz="1800" dirty="0">
              <a:solidFill>
                <a:srgbClr val="000000"/>
              </a:solidFill>
              <a:latin typeface="+mn-ea"/>
              <a:ea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内容占位符 2"/>
          <p:cNvSpPr>
            <a:spLocks noGrp="1" noChangeArrowheads="1"/>
          </p:cNvSpPr>
          <p:nvPr>
            <p:ph idx="1"/>
          </p:nvPr>
        </p:nvSpPr>
        <p:spPr>
          <a:xfrm>
            <a:off x="3365500" y="188640"/>
            <a:ext cx="2305050" cy="671513"/>
          </a:xfrm>
        </p:spPr>
        <p:txBody>
          <a:bodyPr/>
          <a:lstStyle/>
          <a:p>
            <a:r>
              <a:rPr altLang="zh-CN" dirty="0"/>
              <a:t>自下而上法</a:t>
            </a:r>
            <a:endParaRPr dirty="0"/>
          </a:p>
        </p:txBody>
      </p:sp>
      <p:sp>
        <p:nvSpPr>
          <p:cNvPr id="20787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787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95160785-82A3-404B-89E5-BDEAD4A0AA2D}"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67</a:t>
            </a:fld>
            <a:endParaRPr lang="en-US" altLang="zh-CN" sz="1500">
              <a:solidFill>
                <a:srgbClr val="000000"/>
              </a:solidFill>
              <a:latin typeface="华文楷体" pitchFamily="2" charset="-122"/>
              <a:ea typeface="华文楷体" pitchFamily="2" charset="-122"/>
            </a:endParaRPr>
          </a:p>
        </p:txBody>
      </p:sp>
      <p:sp>
        <p:nvSpPr>
          <p:cNvPr id="6" name="矩形 5"/>
          <p:cNvSpPr/>
          <p:nvPr/>
        </p:nvSpPr>
        <p:spPr>
          <a:xfrm>
            <a:off x="2232025" y="5992813"/>
            <a:ext cx="4572000" cy="369887"/>
          </a:xfrm>
          <a:prstGeom prst="rect">
            <a:avLst/>
          </a:prstGeom>
        </p:spPr>
        <p:txBody>
          <a:bodyPr>
            <a:spAutoFit/>
          </a:bodyPr>
          <a:lstStyle/>
          <a:p>
            <a:pPr algn="ctr">
              <a:buFont typeface="Arial" pitchFamily="34" charset="0"/>
              <a:buNone/>
              <a:defRPr/>
            </a:pPr>
            <a:r>
              <a:rPr lang="zh-CN" altLang="zh-CN" sz="1800" dirty="0">
                <a:solidFill>
                  <a:srgbClr val="000000"/>
                </a:solidFill>
                <a:latin typeface="+mn-ea"/>
                <a:ea typeface="+mn-ea"/>
              </a:rPr>
              <a:t>申请开办</a:t>
            </a:r>
            <a:r>
              <a:rPr lang="en-US" altLang="zh-CN" sz="1800" dirty="0">
                <a:solidFill>
                  <a:srgbClr val="000000"/>
                </a:solidFill>
                <a:latin typeface="+mn-ea"/>
                <a:ea typeface="+mn-ea"/>
              </a:rPr>
              <a:t>EMBA</a:t>
            </a:r>
            <a:r>
              <a:rPr lang="zh-CN" altLang="zh-CN" sz="1800" dirty="0">
                <a:solidFill>
                  <a:srgbClr val="000000"/>
                </a:solidFill>
                <a:latin typeface="+mn-ea"/>
                <a:ea typeface="+mn-ea"/>
              </a:rPr>
              <a:t>教育项目的</a:t>
            </a:r>
            <a:r>
              <a:rPr lang="en-US" altLang="zh-CN" sz="1800" dirty="0">
                <a:solidFill>
                  <a:srgbClr val="000000"/>
                </a:solidFill>
                <a:latin typeface="+mn-ea"/>
                <a:ea typeface="+mn-ea"/>
              </a:rPr>
              <a:t>WBS</a:t>
            </a:r>
            <a:r>
              <a:rPr lang="zh-CN" altLang="zh-CN" sz="1800" dirty="0">
                <a:solidFill>
                  <a:srgbClr val="000000"/>
                </a:solidFill>
                <a:latin typeface="+mn-ea"/>
                <a:ea typeface="+mn-ea"/>
              </a:rPr>
              <a:t>示意图</a:t>
            </a:r>
          </a:p>
        </p:txBody>
      </p:sp>
      <p:pic>
        <p:nvPicPr>
          <p:cNvPr id="37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92925"/>
            <a:ext cx="8191565" cy="595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内容占位符 2"/>
          <p:cNvSpPr>
            <a:spLocks noGrp="1"/>
          </p:cNvSpPr>
          <p:nvPr>
            <p:ph idx="1"/>
          </p:nvPr>
        </p:nvSpPr>
        <p:spPr>
          <a:xfrm>
            <a:off x="1042988" y="933450"/>
            <a:ext cx="2449512" cy="576263"/>
          </a:xfrm>
        </p:spPr>
        <p:txBody>
          <a:bodyPr/>
          <a:lstStyle/>
          <a:p>
            <a:r>
              <a:rPr altLang="zh-CN"/>
              <a:t>使用指导方针</a:t>
            </a:r>
            <a:endParaRPr/>
          </a:p>
        </p:txBody>
      </p:sp>
      <p:sp>
        <p:nvSpPr>
          <p:cNvPr id="20889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0890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D66DE01B-684F-49FF-A967-94E7359C4FF7}"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68</a:t>
            </a:fld>
            <a:endParaRPr lang="en-US" altLang="zh-CN" sz="1500">
              <a:solidFill>
                <a:srgbClr val="000000"/>
              </a:solidFill>
              <a:latin typeface="华文楷体" pitchFamily="2" charset="-122"/>
              <a:ea typeface="华文楷体"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420402" cy="502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913"/>
            <a:ext cx="9144000" cy="629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4"/>
          <p:cNvSpPr>
            <a:spLocks noChangeArrowheads="1"/>
          </p:cNvSpPr>
          <p:nvPr/>
        </p:nvSpPr>
        <p:spPr bwMode="auto">
          <a:xfrm>
            <a:off x="755650" y="23495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algn="ctr" eaLnBrk="1" hangingPunct="1"/>
            <a:endParaRPr lang="zh-CN" altLang="en-US" sz="4400">
              <a:solidFill>
                <a:schemeClr val="tx2"/>
              </a:solidFill>
            </a:endParaRPr>
          </a:p>
        </p:txBody>
      </p:sp>
      <p:sp>
        <p:nvSpPr>
          <p:cNvPr id="159747" name="标题 3"/>
          <p:cNvSpPr>
            <a:spLocks noGrp="1"/>
          </p:cNvSpPr>
          <p:nvPr>
            <p:ph type="title"/>
          </p:nvPr>
        </p:nvSpPr>
        <p:spPr>
          <a:xfrm>
            <a:off x="3200400" y="2832100"/>
            <a:ext cx="6124575" cy="3219450"/>
          </a:xfrm>
        </p:spPr>
        <p:txBody>
          <a:bodyPr/>
          <a:lstStyle/>
          <a:p>
            <a:pPr eaLnBrk="1" hangingPunct="1"/>
            <a:r>
              <a:rPr lang="zh-CN" altLang="en-US" sz="4000"/>
              <a:t>第一节 </a:t>
            </a:r>
            <a:br>
              <a:rPr lang="zh-CN" altLang="en-US" sz="4000"/>
            </a:br>
            <a:br>
              <a:rPr lang="zh-CN" altLang="en-US" sz="4000"/>
            </a:br>
            <a:r>
              <a:rPr lang="zh-CN" altLang="zh-CN" sz="3900"/>
              <a:t>概  述</a:t>
            </a:r>
            <a:br>
              <a:rPr lang="zh-CN" altLang="en-US" sz="3600">
                <a:solidFill>
                  <a:schemeClr val="tx2"/>
                </a:solidFill>
              </a:rPr>
            </a:br>
            <a:endParaRPr lang="zh-CN" altLang="en-US" sz="3600"/>
          </a:p>
        </p:txBody>
      </p:sp>
      <p:sp>
        <p:nvSpPr>
          <p:cNvPr id="15974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r>
              <a:rPr lang="zh-CN" altLang="en-US" sz="1500">
                <a:solidFill>
                  <a:srgbClr val="000000"/>
                </a:solidFill>
                <a:latin typeface="华文楷体" pitchFamily="2" charset="-122"/>
                <a:ea typeface="华文楷体" pitchFamily="2" charset="-122"/>
              </a:rPr>
              <a:t>清华大学出版社</a:t>
            </a:r>
          </a:p>
        </p:txBody>
      </p:sp>
      <p:sp>
        <p:nvSpPr>
          <p:cNvPr id="15974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1EE8ABA0-7D15-4470-A831-A44EE46B74E0}" type="slidenum">
              <a:rPr lang="zh-CN" altLang="en-US" sz="1500">
                <a:solidFill>
                  <a:srgbClr val="000000"/>
                </a:solidFill>
                <a:latin typeface="华文楷体" pitchFamily="2" charset="-122"/>
                <a:ea typeface="华文楷体" pitchFamily="2" charset="-122"/>
              </a:rPr>
              <a:pPr eaLnBrk="1" hangingPunct="1">
                <a:lnSpc>
                  <a:spcPct val="80000"/>
                </a:lnSpc>
                <a:buFont typeface="Arial" charset="0"/>
                <a:buNone/>
              </a:pPr>
              <a:t>7</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377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900113"/>
            <a:ext cx="6970713"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553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37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548679"/>
            <a:ext cx="7704856" cy="584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68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815814"/>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151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37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20688"/>
            <a:ext cx="7920880" cy="531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009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37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39" y="980728"/>
            <a:ext cx="7762213"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98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p:cNvSpPr>
            <a:spLocks noGrp="1"/>
          </p:cNvSpPr>
          <p:nvPr>
            <p:ph type="title"/>
          </p:nvPr>
        </p:nvSpPr>
        <p:spPr>
          <a:xfrm>
            <a:off x="4391025" y="2660650"/>
            <a:ext cx="4360863" cy="2319338"/>
          </a:xfrm>
        </p:spPr>
        <p:txBody>
          <a:bodyPr/>
          <a:lstStyle/>
          <a:p>
            <a:r>
              <a:rPr lang="zh-CN" altLang="en-US" sz="4000"/>
              <a:t>第</a:t>
            </a:r>
            <a:r>
              <a:rPr lang="en-US" altLang="zh-CN" sz="4000"/>
              <a:t>6</a:t>
            </a:r>
            <a:r>
              <a:rPr lang="zh-CN" altLang="en-US" sz="4000"/>
              <a:t>节</a:t>
            </a:r>
            <a:br>
              <a:rPr lang="zh-CN" altLang="en-US" sz="4000"/>
            </a:br>
            <a:br>
              <a:rPr lang="en-US" altLang="zh-CN" sz="4000"/>
            </a:br>
            <a:r>
              <a:rPr lang="zh-CN" altLang="zh-CN" sz="4000"/>
              <a:t>项目范围的控制</a:t>
            </a:r>
            <a:endParaRPr lang="zh-CN" altLang="en-US" sz="4000"/>
          </a:p>
        </p:txBody>
      </p:sp>
      <p:sp>
        <p:nvSpPr>
          <p:cNvPr id="211971"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11972"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fld id="{BB15905B-3884-483E-BFFD-29AFC539345F}" type="slidenum">
              <a:rPr lang="en-US" altLang="zh-CN" sz="1800">
                <a:solidFill>
                  <a:srgbClr val="000000"/>
                </a:solidFill>
                <a:latin typeface="华文楷体" pitchFamily="2" charset="-122"/>
                <a:ea typeface="华文楷体" pitchFamily="2" charset="-122"/>
              </a:rPr>
              <a:pPr eaLnBrk="1" hangingPunct="1">
                <a:buFont typeface="Arial" charset="0"/>
                <a:buNone/>
              </a:pPr>
              <a:t>74</a:t>
            </a:fld>
            <a:endParaRPr lang="en-US" altLang="zh-CN" sz="1800">
              <a:solidFill>
                <a:srgbClr val="000000"/>
              </a:solidFill>
              <a:latin typeface="华文楷体" pitchFamily="2" charset="-122"/>
              <a:ea typeface="华文楷体" pitchFamily="2"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标题 1"/>
          <p:cNvSpPr>
            <a:spLocks noGrp="1" noChangeArrowheads="1"/>
          </p:cNvSpPr>
          <p:nvPr>
            <p:ph type="title"/>
          </p:nvPr>
        </p:nvSpPr>
        <p:spPr>
          <a:xfrm>
            <a:off x="419100" y="808038"/>
            <a:ext cx="8291513" cy="701675"/>
          </a:xfrm>
        </p:spPr>
        <p:txBody>
          <a:bodyPr/>
          <a:lstStyle/>
          <a:p>
            <a:r>
              <a:rPr lang="zh-CN" altLang="en-US" sz="2800"/>
              <a:t>项目范围控制的概念          </a:t>
            </a:r>
          </a:p>
        </p:txBody>
      </p:sp>
      <p:sp>
        <p:nvSpPr>
          <p:cNvPr id="3" name="内容占位符 2"/>
          <p:cNvSpPr>
            <a:spLocks noGrp="1"/>
          </p:cNvSpPr>
          <p:nvPr>
            <p:ph idx="1"/>
          </p:nvPr>
        </p:nvSpPr>
        <p:spPr>
          <a:xfrm>
            <a:off x="1042988" y="1604963"/>
            <a:ext cx="6842125" cy="4129087"/>
          </a:xfrm>
          <a:solidFill>
            <a:schemeClr val="accent3">
              <a:lumMod val="20000"/>
              <a:lumOff val="80000"/>
            </a:schemeClr>
          </a:solidFill>
        </p:spPr>
        <p:txBody>
          <a:bodyPr/>
          <a:lstStyle/>
          <a:p>
            <a:pPr marL="357505" indent="457200" eaLnBrk="1" hangingPunct="1">
              <a:lnSpc>
                <a:spcPct val="110000"/>
              </a:lnSpc>
              <a:buFont typeface="Wingdings 2" pitchFamily="18" charset="2"/>
              <a:buNone/>
              <a:defRPr/>
            </a:pPr>
            <a:r>
              <a:rPr dirty="0"/>
              <a:t>这是指对于项目的目标、产出物和项目工作范围的全面控制。由于项目条件和环境的变化会使项目范围发生变动，由此可能造成项目工期、成本或质量等的改变，所以必须对项目范围的变更进行严格的控制。这包括：项目范围变更请求和实际发生的项目范围变更。</a:t>
            </a:r>
          </a:p>
          <a:p>
            <a:pPr marL="357505" indent="-357505">
              <a:defRPr/>
            </a:pPr>
            <a:endParaRPr dirty="0"/>
          </a:p>
        </p:txBody>
      </p:sp>
      <p:sp>
        <p:nvSpPr>
          <p:cNvPr id="21299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buFont typeface="Arial" charset="0"/>
              <a:buNone/>
            </a:pPr>
            <a:r>
              <a:rPr lang="zh-CN" altLang="en-US" sz="1800">
                <a:solidFill>
                  <a:srgbClr val="000000"/>
                </a:solidFill>
                <a:latin typeface="华文楷体" pitchFamily="2" charset="-122"/>
                <a:ea typeface="华文楷体" pitchFamily="2" charset="-122"/>
              </a:rPr>
              <a:t>清华大学出版社</a:t>
            </a:r>
          </a:p>
        </p:txBody>
      </p:sp>
      <p:sp>
        <p:nvSpPr>
          <p:cNvPr id="212997"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buFont typeface="Arial" charset="0"/>
              <a:defRPr sz="2400">
                <a:solidFill>
                  <a:schemeClr val="tx1"/>
                </a:solidFill>
                <a:latin typeface="Times New Roman" pitchFamily="18" charset="0"/>
                <a:ea typeface="宋体" pitchFamily="2" charset="-122"/>
              </a:defRPr>
            </a:lvl9pPr>
          </a:lstStyle>
          <a:p>
            <a:pPr eaLnBrk="1" hangingPunct="1">
              <a:lnSpc>
                <a:spcPct val="80000"/>
              </a:lnSpc>
              <a:buFont typeface="Arial" charset="0"/>
              <a:buNone/>
            </a:pPr>
            <a:fld id="{09300FD1-8195-4478-85B1-F9AB9CE7206D}" type="slidenum">
              <a:rPr lang="en-US" altLang="zh-CN" sz="1500">
                <a:solidFill>
                  <a:srgbClr val="000000"/>
                </a:solidFill>
                <a:latin typeface="华文楷体" pitchFamily="2" charset="-122"/>
                <a:ea typeface="华文楷体" pitchFamily="2" charset="-122"/>
              </a:rPr>
              <a:pPr eaLnBrk="1" hangingPunct="1">
                <a:lnSpc>
                  <a:spcPct val="80000"/>
                </a:lnSpc>
                <a:buFont typeface="Arial" charset="0"/>
                <a:buNone/>
              </a:pPr>
              <a:t>75</a:t>
            </a:fld>
            <a:endParaRPr lang="en-US" altLang="zh-CN" sz="1500">
              <a:solidFill>
                <a:srgbClr val="000000"/>
              </a:solidFill>
              <a:latin typeface="华文楷体" pitchFamily="2" charset="-122"/>
              <a:ea typeface="华文楷体" pitchFamily="2" charset="-122"/>
            </a:endParaRP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D0613330-93DA-195B-93DD-A01AF0AD1ABD}"/>
              </a:ext>
            </a:extLst>
          </p:cNvPr>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4" name="文本框 3">
            <a:extLst>
              <a:ext uri="{FF2B5EF4-FFF2-40B4-BE49-F238E27FC236}">
                <a16:creationId xmlns:a16="http://schemas.microsoft.com/office/drawing/2014/main" id="{3A3ED90B-9422-F749-916B-90D52AD7C756}"/>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在与客户的例行见面会上，客户提交了一份书面文件，要求你对项目范围做一个小的变更。这个客户是你的重要客户之一，你还指望以后从他那里获得更多的合同。你应该如何处理这个变更要求？</a:t>
            </a:r>
          </a:p>
        </p:txBody>
      </p:sp>
      <p:sp>
        <p:nvSpPr>
          <p:cNvPr id="5" name="文本框 4">
            <a:extLst>
              <a:ext uri="{FF2B5EF4-FFF2-40B4-BE49-F238E27FC236}">
                <a16:creationId xmlns:a16="http://schemas.microsoft.com/office/drawing/2014/main" id="{1CBFCDDB-BEDB-6461-4E6F-008B3D714F37}"/>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eaLnBrk="1" hangingPunct="1">
              <a:buFontTx/>
              <a:buNone/>
            </a:pPr>
            <a:r>
              <a:rPr lang="zh-CN" altLang="en-US" sz="2800" b="1" dirty="0">
                <a:solidFill>
                  <a:srgbClr val="002060"/>
                </a:solidFill>
                <a:latin typeface="楷体" pitchFamily="49" charset="-122"/>
                <a:ea typeface="楷体" pitchFamily="49" charset="-122"/>
              </a:rPr>
              <a:t>同意免费进行这个变更</a:t>
            </a:r>
            <a:endParaRPr lang="en-US" altLang="zh-CN" sz="2800" b="1" dirty="0">
              <a:solidFill>
                <a:srgbClr val="002060"/>
              </a:solidFill>
              <a:latin typeface="楷体" pitchFamily="49" charset="-122"/>
              <a:ea typeface="楷体" pitchFamily="49" charset="-122"/>
            </a:endParaRPr>
          </a:p>
        </p:txBody>
      </p:sp>
      <p:sp>
        <p:nvSpPr>
          <p:cNvPr id="6" name="文本框 5">
            <a:extLst>
              <a:ext uri="{FF2B5EF4-FFF2-40B4-BE49-F238E27FC236}">
                <a16:creationId xmlns:a16="http://schemas.microsoft.com/office/drawing/2014/main" id="{793B55BB-2266-BDF5-C18C-E324ECC6B06F}"/>
              </a:ext>
            </a:extLst>
          </p:cNvPr>
          <p:cNvSpPr txBox="1"/>
          <p:nvPr>
            <p:custDataLst>
              <p:tags r:id="rId5"/>
            </p:custDataLst>
          </p:nvPr>
        </p:nvSpPr>
        <p:spPr>
          <a:xfrm>
            <a:off x="1828800" y="36433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给客户一个进行该变更的价格</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70A67CF5-33B1-318C-544F-8A0CF42B8495}"/>
              </a:ext>
            </a:extLst>
          </p:cNvPr>
          <p:cNvSpPr txBox="1"/>
          <p:nvPr>
            <p:custDataLst>
              <p:tags r:id="rId6"/>
            </p:custDataLst>
          </p:nvPr>
        </p:nvSpPr>
        <p:spPr>
          <a:xfrm>
            <a:off x="1828800" y="450056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拒绝这个变更要求</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99E03AA-665C-404B-C134-B4270C538C42}"/>
              </a:ext>
            </a:extLst>
          </p:cNvPr>
          <p:cNvSpPr txBox="1"/>
          <p:nvPr>
            <p:custDataLst>
              <p:tags r:id="rId7"/>
            </p:custDataLst>
          </p:nvPr>
        </p:nvSpPr>
        <p:spPr>
          <a:xfrm>
            <a:off x="1828800" y="53578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告诉客户你需要评审这个变更对项目的影响，然后才能做出决定</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718C707E-D7B3-D4C8-21F2-C2BD3837AFD4}"/>
              </a:ext>
            </a:extLst>
          </p:cNvPr>
          <p:cNvSpPr>
            <a:spLocks noChangeAspect="1"/>
          </p:cNvSpPr>
          <p:nvPr>
            <p:custDataLst>
              <p:tags r:id="rId8"/>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E5FFC4A2-628E-7B88-3D36-940017970E4F}"/>
              </a:ext>
            </a:extLst>
          </p:cNvPr>
          <p:cNvSpPr>
            <a:spLocks noChangeAspect="1"/>
          </p:cNvSpPr>
          <p:nvPr>
            <p:custDataLst>
              <p:tags r:id="rId9"/>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BA4BBEA-1156-E322-6D05-CC6A1016C27D}"/>
              </a:ext>
            </a:extLst>
          </p:cNvPr>
          <p:cNvSpPr>
            <a:spLocks noChangeAspect="1"/>
          </p:cNvSpPr>
          <p:nvPr>
            <p:custDataLst>
              <p:tags r:id="rId10"/>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1E29977-D1BB-CEDD-AB48-13514AB8AE62}"/>
              </a:ext>
            </a:extLst>
          </p:cNvPr>
          <p:cNvSpPr>
            <a:spLocks noChangeAspect="1"/>
          </p:cNvSpPr>
          <p:nvPr>
            <p:custDataLst>
              <p:tags r:id="rId11"/>
            </p:custDataLst>
          </p:nvPr>
        </p:nvSpPr>
        <p:spPr>
          <a:xfrm>
            <a:off x="1114425" y="54221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5B904D4-A056-E661-BE6D-046CBBE0A65D}"/>
              </a:ext>
            </a:extLst>
          </p:cNvPr>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a:extLst>
              <a:ext uri="{FF2B5EF4-FFF2-40B4-BE49-F238E27FC236}">
                <a16:creationId xmlns:a16="http://schemas.microsoft.com/office/drawing/2014/main" id="{7A703308-310E-7A5A-E566-7FFC5BAF5608}"/>
              </a:ext>
            </a:extLst>
          </p:cNvPr>
          <p:cNvSpPr txBox="1"/>
          <p:nvPr>
            <p:custDataLst>
              <p:tags r:id="rId13"/>
            </p:custDataLst>
          </p:nvPr>
        </p:nvSpPr>
        <p:spPr>
          <a:xfrm>
            <a:off x="9613900" y="6465332"/>
            <a:ext cx="3662680" cy="461665"/>
          </a:xfrm>
          <a:prstGeom prst="rect">
            <a:avLst/>
          </a:prstGeom>
          <a:solidFill>
            <a:srgbClr val="FBFAEF"/>
          </a:solidFill>
          <a:ln w="12700">
            <a:noFill/>
          </a:ln>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6" name="文本框 25">
            <a:extLst>
              <a:ext uri="{FF2B5EF4-FFF2-40B4-BE49-F238E27FC236}">
                <a16:creationId xmlns:a16="http://schemas.microsoft.com/office/drawing/2014/main" id="{B85E4F0B-025E-7A1D-48C1-E301CF38F8F3}"/>
              </a:ext>
            </a:extLst>
          </p:cNvPr>
          <p:cNvSpPr txBox="1"/>
          <p:nvPr>
            <p:custDataLst>
              <p:tags r:id="rId14"/>
            </p:custDataLst>
          </p:nvPr>
        </p:nvSpPr>
        <p:spPr>
          <a:xfrm>
            <a:off x="9779000" y="1270000"/>
            <a:ext cx="3332480" cy="4093428"/>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正确答案是</a:t>
            </a:r>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即便不会对成本产生影响，我们也不知道它会对其他方面产生什么影响，所以不能在没有做合理评估之前，做出“免费变更”的纯感性决定。现在给客户报价，还为时太早，因为还没有进行评审。简单地拒绝也是不合适的，项目范围应该是可以变更的。</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注意：题目中关于该客户的重要性的信息是干扰信息，不应该受它误导。</a:t>
            </a:r>
          </a:p>
        </p:txBody>
      </p:sp>
      <p:grpSp>
        <p:nvGrpSpPr>
          <p:cNvPr id="18" name="组合 17">
            <a:extLst>
              <a:ext uri="{FF2B5EF4-FFF2-40B4-BE49-F238E27FC236}">
                <a16:creationId xmlns:a16="http://schemas.microsoft.com/office/drawing/2014/main" id="{28CC7F99-E6B5-15DE-BDB0-87B7A6310A34}"/>
              </a:ext>
            </a:extLst>
          </p:cNvPr>
          <p:cNvGrpSpPr/>
          <p:nvPr>
            <p:custDataLst>
              <p:tags r:id="rId15"/>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354B5DDB-F3B4-2387-F48A-AC3EFAFDB869}"/>
                </a:ext>
              </a:extLst>
            </p:cNvPr>
            <p:cNvSpPr/>
            <p:nvPr>
              <p:custDataLst>
                <p:tags r:id="rId21"/>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53F2F027-1489-F25A-394C-0E22DAA2067E}"/>
                </a:ext>
              </a:extLst>
            </p:cNvPr>
            <p:cNvSpPr/>
            <p:nvPr>
              <p:custDataLst>
                <p:tags r:id="rId22"/>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613C9700-C4D1-D406-44DB-CBADD4233774}"/>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416F3FD-E2BC-EFCA-66B7-0672B457EF78}"/>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grpSp>
        <p:nvGrpSpPr>
          <p:cNvPr id="24" name="组合 23">
            <a:extLst>
              <a:ext uri="{FF2B5EF4-FFF2-40B4-BE49-F238E27FC236}">
                <a16:creationId xmlns:a16="http://schemas.microsoft.com/office/drawing/2014/main" id="{B29A1810-7FE8-821A-5FD2-BECE415AF049}"/>
              </a:ext>
            </a:extLst>
          </p:cNvPr>
          <p:cNvGrpSpPr/>
          <p:nvPr>
            <p:custDataLst>
              <p:tags r:id="rId16"/>
            </p:custDataLst>
          </p:nvPr>
        </p:nvGrpSpPr>
        <p:grpSpPr>
          <a:xfrm>
            <a:off x="9537700" y="0"/>
            <a:ext cx="3815080" cy="647700"/>
            <a:chOff x="9537700" y="0"/>
            <a:chExt cx="3815080" cy="647700"/>
          </a:xfrm>
        </p:grpSpPr>
        <p:sp>
          <p:nvSpPr>
            <p:cNvPr id="21" name="RemarkBack">
              <a:extLst>
                <a:ext uri="{FF2B5EF4-FFF2-40B4-BE49-F238E27FC236}">
                  <a16:creationId xmlns:a16="http://schemas.microsoft.com/office/drawing/2014/main" id="{AC9CCB98-1A58-FFF8-568C-305061F75FD8}"/>
                </a:ext>
              </a:extLst>
            </p:cNvPr>
            <p:cNvSpPr/>
            <p:nvPr>
              <p:custDataLst>
                <p:tags r:id="rId18"/>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D17CD576-8DEF-0818-E5D6-119A75B2B9F7}"/>
                </a:ext>
              </a:extLst>
            </p:cNvPr>
            <p:cNvSpPr/>
            <p:nvPr>
              <p:custDataLst>
                <p:tags r:id="rId19"/>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9D4FFA77-66F3-9B2A-3A59-C1E7C9F19159}"/>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3" name="图片 2">
            <a:extLst>
              <a:ext uri="{FF2B5EF4-FFF2-40B4-BE49-F238E27FC236}">
                <a16:creationId xmlns:a16="http://schemas.microsoft.com/office/drawing/2014/main" id="{8959EECD-C9DC-C250-98DB-8A08BD1E46F1}"/>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286181477"/>
      </p:ext>
    </p:extLst>
  </p:cSld>
  <p:clrMapOvr>
    <a:masterClrMapping/>
  </p:clrMapOvr>
  <p:transition spd="med">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1914426240"/>
              </p:ext>
            </p:extLst>
          </p:nvPr>
        </p:nvGraphicFramePr>
        <p:xfrm>
          <a:off x="1171575" y="1196975"/>
          <a:ext cx="6837363" cy="5127625"/>
        </p:xfrm>
        <a:graphic>
          <a:graphicData uri="http://schemas.openxmlformats.org/presentationml/2006/ole">
            <mc:AlternateContent xmlns:mc="http://schemas.openxmlformats.org/markup-compatibility/2006">
              <mc:Choice xmlns:v="urn:schemas-microsoft-com:vml" Requires="v">
                <p:oleObj name="Presentation" r:id="rId2" imgW="3567865" imgH="2674860" progId="PowerPoint.Show.8">
                  <p:embed/>
                </p:oleObj>
              </mc:Choice>
              <mc:Fallback>
                <p:oleObj name="Presentation" r:id="rId2" imgW="3567865" imgH="2674860" progId="PowerPoint.Show.8">
                  <p:embed/>
                  <p:pic>
                    <p:nvPicPr>
                      <p:cNvPr id="0" name=""/>
                      <p:cNvPicPr/>
                      <p:nvPr/>
                    </p:nvPicPr>
                    <p:blipFill>
                      <a:blip r:embed="rId3"/>
                      <a:stretch>
                        <a:fillRect/>
                      </a:stretch>
                    </p:blipFill>
                    <p:spPr>
                      <a:xfrm>
                        <a:off x="1171575" y="1196975"/>
                        <a:ext cx="6837363" cy="5127625"/>
                      </a:xfrm>
                      <a:prstGeom prst="rect">
                        <a:avLst/>
                      </a:prstGeom>
                    </p:spPr>
                  </p:pic>
                </p:oleObj>
              </mc:Fallback>
            </mc:AlternateContent>
          </a:graphicData>
        </a:graphic>
      </p:graphicFrame>
    </p:spTree>
    <p:extLst>
      <p:ext uri="{BB962C8B-B14F-4D97-AF65-F5344CB8AC3E}">
        <p14:creationId xmlns:p14="http://schemas.microsoft.com/office/powerpoint/2010/main" val="676634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a:t>
            </a:r>
          </a:p>
        </p:txBody>
      </p:sp>
      <p:sp>
        <p:nvSpPr>
          <p:cNvPr id="3" name="内容占位符 2"/>
          <p:cNvSpPr>
            <a:spLocks noGrp="1"/>
          </p:cNvSpPr>
          <p:nvPr>
            <p:ph idx="1"/>
          </p:nvPr>
        </p:nvSpPr>
        <p:spPr>
          <a:xfrm>
            <a:off x="457200" y="1196975"/>
            <a:ext cx="8267700" cy="4896321"/>
          </a:xfrm>
        </p:spPr>
        <p:txBody>
          <a:bodyPr/>
          <a:lstStyle/>
          <a:p>
            <a:r>
              <a:rPr lang="zh-CN" altLang="en-US" dirty="0">
                <a:latin typeface="Arial" charset="0"/>
              </a:rPr>
              <a:t>项目范围的两个层次</a:t>
            </a:r>
            <a:endParaRPr lang="en-US" altLang="zh-CN" dirty="0">
              <a:latin typeface="Arial" charset="0"/>
            </a:endParaRPr>
          </a:p>
          <a:p>
            <a:r>
              <a:rPr lang="zh-CN" altLang="en-US" dirty="0"/>
              <a:t>业务需求、用户需求、功能需求</a:t>
            </a:r>
            <a:endParaRPr lang="en-US" altLang="zh-CN" dirty="0"/>
          </a:p>
          <a:p>
            <a:r>
              <a:rPr lang="zh-CN" altLang="en-US" dirty="0"/>
              <a:t>定义范围：加法、减法</a:t>
            </a:r>
            <a:endParaRPr lang="en-US" altLang="zh-CN" dirty="0"/>
          </a:p>
          <a:p>
            <a:r>
              <a:rPr lang="zh-CN" altLang="en-US" dirty="0"/>
              <a:t>创建</a:t>
            </a:r>
            <a:r>
              <a:rPr lang="zh-CN" altLang="zh-CN" dirty="0"/>
              <a:t>工作分解结构的方法</a:t>
            </a:r>
            <a:endParaRPr lang="en-US" altLang="zh-CN" dirty="0"/>
          </a:p>
          <a:p>
            <a:r>
              <a:rPr lang="zh-CN" altLang="en-US" b="0" dirty="0"/>
              <a:t>项目章程是由项目启动者或发起人发布的，正式批准项目成立，并授权项目经理动用组织资源开展项目活动的文件。</a:t>
            </a:r>
            <a:endParaRPr lang="en-US" altLang="zh-CN" dirty="0"/>
          </a:p>
          <a:p>
            <a:endParaRPr lang="en-US" altLang="zh-CN" dirty="0"/>
          </a:p>
          <a:p>
            <a:endParaRPr lang="en-US" altLang="zh-CN" dirty="0"/>
          </a:p>
          <a:p>
            <a:endParaRPr lang="en-US" altLang="zh-CN" dirty="0"/>
          </a:p>
          <a:p>
            <a:r>
              <a:rPr lang="zh-CN" altLang="en-US" dirty="0"/>
              <a:t>思考作业：针对你熟悉的项目，使用</a:t>
            </a:r>
            <a:r>
              <a:rPr lang="en-US" altLang="zh-CN" dirty="0"/>
              <a:t>WBS</a:t>
            </a:r>
            <a:r>
              <a:rPr lang="zh-CN" altLang="en-US" dirty="0"/>
              <a:t>原理将项目工作进行分解。</a:t>
            </a:r>
          </a:p>
          <a:p>
            <a:endParaRPr lang="en-US" altLang="zh-CN" dirty="0">
              <a:latin typeface="Arial" charset="0"/>
            </a:endParaRPr>
          </a:p>
          <a:p>
            <a:endParaRPr lang="zh-CN" altLang="en-US" dirty="0"/>
          </a:p>
        </p:txBody>
      </p:sp>
    </p:spTree>
    <p:extLst>
      <p:ext uri="{BB962C8B-B14F-4D97-AF65-F5344CB8AC3E}">
        <p14:creationId xmlns:p14="http://schemas.microsoft.com/office/powerpoint/2010/main" val="312902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10"/>
          <p:cNvSpPr>
            <a:spLocks noChangeArrowheads="1"/>
          </p:cNvSpPr>
          <p:nvPr/>
        </p:nvSpPr>
        <p:spPr bwMode="auto">
          <a:xfrm>
            <a:off x="900113" y="2276475"/>
            <a:ext cx="1919287" cy="1371600"/>
          </a:xfrm>
          <a:prstGeom prst="hexagon">
            <a:avLst>
              <a:gd name="adj" fmla="val 34983"/>
              <a:gd name="vf" fmla="val 115470"/>
            </a:avLst>
          </a:prstGeom>
          <a:solidFill>
            <a:srgbClr val="7030A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030A0"/>
            </a:extrusionClr>
          </a:sp3d>
        </p:spPr>
        <p:txBody>
          <a:bodyPr wrap="none" anchor="ctr">
            <a:flatTx/>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800" b="1">
                <a:solidFill>
                  <a:srgbClr val="FFFFFF"/>
                </a:solidFill>
                <a:latin typeface="Arial" charset="0"/>
              </a:rPr>
              <a:t>项目</a:t>
            </a:r>
          </a:p>
          <a:p>
            <a:pPr algn="ctr" eaLnBrk="1" hangingPunct="1">
              <a:spcBef>
                <a:spcPct val="0"/>
              </a:spcBef>
              <a:buFontTx/>
              <a:buNone/>
            </a:pPr>
            <a:r>
              <a:rPr lang="zh-CN" altLang="en-US" sz="2800" b="1">
                <a:solidFill>
                  <a:srgbClr val="FFFFFF"/>
                </a:solidFill>
                <a:latin typeface="Arial" charset="0"/>
              </a:rPr>
              <a:t>范围</a:t>
            </a:r>
          </a:p>
        </p:txBody>
      </p:sp>
      <p:sp>
        <p:nvSpPr>
          <p:cNvPr id="160771" name="AutoShape 11"/>
          <p:cNvSpPr>
            <a:spLocks noChangeArrowheads="1"/>
          </p:cNvSpPr>
          <p:nvPr/>
        </p:nvSpPr>
        <p:spPr bwMode="auto">
          <a:xfrm>
            <a:off x="5435600" y="2349500"/>
            <a:ext cx="1970088" cy="1295400"/>
          </a:xfrm>
          <a:prstGeom prst="hexagon">
            <a:avLst>
              <a:gd name="adj" fmla="val 33789"/>
              <a:gd name="vf" fmla="val 115470"/>
            </a:avLst>
          </a:prstGeom>
          <a:solidFill>
            <a:srgbClr val="7030A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030A0"/>
            </a:extrusionClr>
          </a:sp3d>
        </p:spPr>
        <p:txBody>
          <a:bodyPr wrap="none" anchor="ctr">
            <a:flatTx/>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800" b="1">
                <a:solidFill>
                  <a:srgbClr val="FFFFFF"/>
                </a:solidFill>
                <a:latin typeface="Arial" charset="0"/>
              </a:rPr>
              <a:t>项目范</a:t>
            </a:r>
          </a:p>
          <a:p>
            <a:pPr algn="ctr" eaLnBrk="1" hangingPunct="1">
              <a:spcBef>
                <a:spcPct val="0"/>
              </a:spcBef>
              <a:buFontTx/>
              <a:buNone/>
            </a:pPr>
            <a:r>
              <a:rPr lang="zh-CN" altLang="en-US" sz="2800" b="1">
                <a:solidFill>
                  <a:srgbClr val="FFFFFF"/>
                </a:solidFill>
                <a:latin typeface="Arial" charset="0"/>
              </a:rPr>
              <a:t>围管理</a:t>
            </a:r>
          </a:p>
        </p:txBody>
      </p:sp>
      <p:sp>
        <p:nvSpPr>
          <p:cNvPr id="6" name="AutoShape 13"/>
          <p:cNvSpPr>
            <a:spLocks noChangeArrowheads="1"/>
          </p:cNvSpPr>
          <p:nvPr/>
        </p:nvSpPr>
        <p:spPr bwMode="auto">
          <a:xfrm>
            <a:off x="3581400" y="3052763"/>
            <a:ext cx="12192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7" name="Text Box 14"/>
          <p:cNvSpPr txBox="1">
            <a:spLocks noChangeArrowheads="1"/>
          </p:cNvSpPr>
          <p:nvPr/>
        </p:nvSpPr>
        <p:spPr bwMode="auto">
          <a:xfrm>
            <a:off x="3690938" y="2443163"/>
            <a:ext cx="1185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000000"/>
                </a:solidFill>
                <a:latin typeface="Arial" charset="0"/>
              </a:rPr>
              <a:t>管 理</a:t>
            </a:r>
          </a:p>
        </p:txBody>
      </p:sp>
      <p:sp>
        <p:nvSpPr>
          <p:cNvPr id="8" name="AutoShape 15"/>
          <p:cNvSpPr>
            <a:spLocks noChangeArrowheads="1"/>
          </p:cNvSpPr>
          <p:nvPr/>
        </p:nvSpPr>
        <p:spPr bwMode="auto">
          <a:xfrm>
            <a:off x="285750" y="3970338"/>
            <a:ext cx="5715000" cy="1976437"/>
          </a:xfrm>
          <a:prstGeom prst="wedgeRoundRectCallout">
            <a:avLst>
              <a:gd name="adj1" fmla="val -23477"/>
              <a:gd name="adj2" fmla="val -64868"/>
              <a:gd name="adj3" fmla="val 16667"/>
            </a:avLst>
          </a:prstGeom>
          <a:solidFill>
            <a:schemeClr val="bg2"/>
          </a:solidFill>
          <a:ln w="9525">
            <a:solidFill>
              <a:schemeClr val="bg1"/>
            </a:solidFill>
            <a:miter lim="800000"/>
            <a:headEnd/>
            <a:tailEnd/>
          </a:ln>
        </p:spPr>
        <p:txBody>
          <a:bodyPr>
            <a:spAutoFit/>
          </a:bodyPr>
          <a:lstStyle/>
          <a:p>
            <a:pPr>
              <a:spcBef>
                <a:spcPts val="600"/>
              </a:spcBef>
              <a:buFontTx/>
              <a:buNone/>
              <a:defRPr/>
            </a:pPr>
            <a:r>
              <a:rPr lang="zh-CN" altLang="en-US" sz="2000" b="1" dirty="0">
                <a:solidFill>
                  <a:prstClr val="black"/>
                </a:solidFill>
                <a:latin typeface="Arial" charset="0"/>
                <a:ea typeface="宋体" charset="-122"/>
              </a:rPr>
              <a:t>      项目范围是指为了成功地实现项目目标所</a:t>
            </a:r>
            <a:r>
              <a:rPr lang="zh-CN" altLang="en-US" sz="2000" b="1" dirty="0">
                <a:solidFill>
                  <a:srgbClr val="C00000"/>
                </a:solidFill>
                <a:latin typeface="Arial" charset="0"/>
                <a:ea typeface="宋体" charset="-122"/>
              </a:rPr>
              <a:t>必须完成</a:t>
            </a:r>
            <a:r>
              <a:rPr lang="zh-CN" altLang="en-US" sz="2000" b="1" dirty="0">
                <a:solidFill>
                  <a:prstClr val="black"/>
                </a:solidFill>
                <a:latin typeface="Arial" charset="0"/>
                <a:ea typeface="宋体" charset="-122"/>
              </a:rPr>
              <a:t>的</a:t>
            </a:r>
            <a:r>
              <a:rPr lang="zh-CN" altLang="en-US" sz="2000" b="1" dirty="0">
                <a:solidFill>
                  <a:srgbClr val="C00000"/>
                </a:solidFill>
                <a:latin typeface="Arial" charset="0"/>
                <a:ea typeface="宋体" charset="-122"/>
              </a:rPr>
              <a:t>全部且最少</a:t>
            </a:r>
            <a:r>
              <a:rPr lang="zh-CN" altLang="en-US" sz="2000" b="1" dirty="0">
                <a:solidFill>
                  <a:prstClr val="black"/>
                </a:solidFill>
                <a:latin typeface="Arial" charset="0"/>
                <a:ea typeface="宋体" charset="-122"/>
              </a:rPr>
              <a:t>的工作。</a:t>
            </a:r>
            <a:endParaRPr lang="en-US" altLang="zh-CN" sz="2000" b="1" dirty="0">
              <a:solidFill>
                <a:prstClr val="black"/>
              </a:solidFill>
              <a:latin typeface="Arial" charset="0"/>
              <a:ea typeface="宋体" charset="-122"/>
            </a:endParaRPr>
          </a:p>
          <a:p>
            <a:pPr indent="457200">
              <a:spcBef>
                <a:spcPts val="600"/>
              </a:spcBef>
              <a:buFontTx/>
              <a:buNone/>
              <a:defRPr/>
            </a:pPr>
            <a:r>
              <a:rPr lang="zh-CN" altLang="en-US" sz="2000" b="1" dirty="0">
                <a:solidFill>
                  <a:srgbClr val="C00000"/>
                </a:solidFill>
                <a:latin typeface="Arial" charset="0"/>
                <a:ea typeface="宋体" charset="-122"/>
              </a:rPr>
              <a:t>全部</a:t>
            </a:r>
            <a:r>
              <a:rPr lang="zh-CN" altLang="en-US" sz="2000" dirty="0">
                <a:solidFill>
                  <a:prstClr val="black"/>
                </a:solidFill>
                <a:latin typeface="Arial" charset="0"/>
                <a:ea typeface="宋体" charset="-122"/>
              </a:rPr>
              <a:t>：实现项目目标所进行的</a:t>
            </a:r>
            <a:r>
              <a:rPr lang="zh-CN" altLang="en-US" sz="2000" b="1" dirty="0">
                <a:solidFill>
                  <a:srgbClr val="C00000"/>
                </a:solidFill>
                <a:latin typeface="Arial" charset="0"/>
                <a:ea typeface="宋体" charset="-122"/>
              </a:rPr>
              <a:t>“所有工作”</a:t>
            </a:r>
            <a:r>
              <a:rPr lang="zh-CN" altLang="en-US" sz="2000" dirty="0">
                <a:solidFill>
                  <a:prstClr val="black"/>
                </a:solidFill>
                <a:latin typeface="Arial" charset="0"/>
                <a:ea typeface="宋体" charset="-122"/>
              </a:rPr>
              <a:t>；</a:t>
            </a:r>
            <a:endParaRPr lang="en-US" altLang="zh-CN" sz="2000" dirty="0">
              <a:solidFill>
                <a:prstClr val="black"/>
              </a:solidFill>
              <a:latin typeface="Arial" charset="0"/>
              <a:ea typeface="宋体" charset="-122"/>
            </a:endParaRPr>
          </a:p>
          <a:p>
            <a:pPr indent="457200">
              <a:spcBef>
                <a:spcPts val="600"/>
              </a:spcBef>
              <a:buFontTx/>
              <a:buNone/>
              <a:defRPr/>
            </a:pPr>
            <a:r>
              <a:rPr lang="zh-CN" altLang="en-US" sz="2000" b="1" dirty="0">
                <a:solidFill>
                  <a:srgbClr val="C00000"/>
                </a:solidFill>
                <a:latin typeface="Arial" charset="0"/>
                <a:ea typeface="宋体" charset="-122"/>
              </a:rPr>
              <a:t>最少</a:t>
            </a:r>
            <a:r>
              <a:rPr lang="zh-CN" altLang="en-US" sz="2000" dirty="0">
                <a:solidFill>
                  <a:prstClr val="black"/>
                </a:solidFill>
                <a:latin typeface="Arial" charset="0"/>
                <a:ea typeface="宋体" charset="-122"/>
              </a:rPr>
              <a:t>：指完成该项目目标所规定的</a:t>
            </a:r>
            <a:r>
              <a:rPr lang="zh-CN" altLang="en-US" sz="2000" b="1" dirty="0">
                <a:solidFill>
                  <a:srgbClr val="C00000"/>
                </a:solidFill>
                <a:latin typeface="Arial" charset="0"/>
                <a:ea typeface="宋体" charset="-122"/>
              </a:rPr>
              <a:t>“必要的、最少量</a:t>
            </a:r>
            <a:r>
              <a:rPr lang="zh-CN" altLang="en-US" sz="2000" dirty="0">
                <a:solidFill>
                  <a:prstClr val="black"/>
                </a:solidFill>
                <a:latin typeface="Arial" charset="0"/>
                <a:ea typeface="宋体" charset="-122"/>
              </a:rPr>
              <a:t>”的工作。</a:t>
            </a:r>
          </a:p>
        </p:txBody>
      </p:sp>
      <p:sp>
        <p:nvSpPr>
          <p:cNvPr id="160775" name="TextBox 9"/>
          <p:cNvSpPr txBox="1">
            <a:spLocks noChangeArrowheads="1"/>
          </p:cNvSpPr>
          <p:nvPr/>
        </p:nvSpPr>
        <p:spPr bwMode="auto">
          <a:xfrm>
            <a:off x="1143000" y="1714500"/>
            <a:ext cx="178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2000">
                <a:solidFill>
                  <a:srgbClr val="000000"/>
                </a:solidFill>
                <a:latin typeface="Arial" charset="0"/>
              </a:rPr>
              <a:t>Project Scope</a:t>
            </a:r>
            <a:endParaRPr lang="zh-CN" altLang="en-US" sz="2000">
              <a:solidFill>
                <a:srgbClr val="000000"/>
              </a:solidFill>
              <a:latin typeface="Arial" charset="0"/>
            </a:endParaRPr>
          </a:p>
        </p:txBody>
      </p:sp>
      <p:sp>
        <p:nvSpPr>
          <p:cNvPr id="160776" name="TextBox 10"/>
          <p:cNvSpPr txBox="1">
            <a:spLocks noChangeArrowheads="1"/>
          </p:cNvSpPr>
          <p:nvPr/>
        </p:nvSpPr>
        <p:spPr bwMode="auto">
          <a:xfrm>
            <a:off x="4800600" y="1714500"/>
            <a:ext cx="3348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sz="2000">
                <a:solidFill>
                  <a:srgbClr val="000000"/>
                </a:solidFill>
                <a:latin typeface="Arial" charset="0"/>
              </a:rPr>
              <a:t>Project Scope Management</a:t>
            </a:r>
            <a:endParaRPr lang="zh-CN" altLang="en-US" sz="2000">
              <a:solidFill>
                <a:srgbClr val="000000"/>
              </a:solidFill>
              <a:latin typeface="Arial" charset="0"/>
            </a:endParaRPr>
          </a:p>
        </p:txBody>
      </p:sp>
      <p:sp>
        <p:nvSpPr>
          <p:cNvPr id="11" name="Text Box 3"/>
          <p:cNvSpPr txBox="1">
            <a:spLocks noChangeArrowheads="1"/>
          </p:cNvSpPr>
          <p:nvPr/>
        </p:nvSpPr>
        <p:spPr bwMode="auto">
          <a:xfrm>
            <a:off x="3233738" y="220663"/>
            <a:ext cx="4951412" cy="584200"/>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sz="3200" dirty="0"/>
              <a:t>一、项目范围管理的概念</a:t>
            </a:r>
            <a:endParaRPr lang="zh-CN" altLang="en-US" sz="3200" b="1" dirty="0">
              <a:solidFill>
                <a:srgbClr val="FF0000"/>
              </a:solidFill>
              <a:latin typeface="Arial" charset="0"/>
            </a:endParaRPr>
          </a:p>
        </p:txBody>
      </p:sp>
      <p:sp>
        <p:nvSpPr>
          <p:cNvPr id="12" name="AutoShape 15"/>
          <p:cNvSpPr>
            <a:spLocks noChangeArrowheads="1"/>
          </p:cNvSpPr>
          <p:nvPr/>
        </p:nvSpPr>
        <p:spPr bwMode="auto">
          <a:xfrm>
            <a:off x="6143625" y="4052888"/>
            <a:ext cx="2643188" cy="1804987"/>
          </a:xfrm>
          <a:prstGeom prst="wedgeRoundRectCallout">
            <a:avLst>
              <a:gd name="adj1" fmla="val -39056"/>
              <a:gd name="adj2" fmla="val -70620"/>
              <a:gd name="adj3" fmla="val 16667"/>
            </a:avLst>
          </a:prstGeom>
          <a:solidFill>
            <a:schemeClr val="bg2"/>
          </a:solidFill>
          <a:ln w="9525">
            <a:solidFill>
              <a:schemeClr val="bg1"/>
            </a:solidFill>
            <a:miter lim="800000"/>
            <a:headEnd/>
            <a:tailEnd/>
          </a:ln>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ts val="600"/>
              </a:spcBef>
              <a:buFontTx/>
              <a:buNone/>
            </a:pPr>
            <a:r>
              <a:rPr lang="zh-CN" altLang="en-US" sz="2000" b="1">
                <a:solidFill>
                  <a:srgbClr val="000000"/>
                </a:solidFill>
                <a:latin typeface="Arial" charset="0"/>
              </a:rPr>
              <a:t>      用以</a:t>
            </a:r>
            <a:r>
              <a:rPr lang="zh-CN" altLang="en-US" sz="2000" b="1">
                <a:solidFill>
                  <a:srgbClr val="C00000"/>
                </a:solidFill>
                <a:latin typeface="Arial" charset="0"/>
              </a:rPr>
              <a:t>保证</a:t>
            </a:r>
            <a:r>
              <a:rPr lang="zh-CN" altLang="en-US" sz="2000" b="1">
                <a:solidFill>
                  <a:srgbClr val="000000"/>
                </a:solidFill>
                <a:latin typeface="Arial" charset="0"/>
              </a:rPr>
              <a:t>项目包含而且只包含所有需要的工作，以顺利完成项目的所有</a:t>
            </a:r>
            <a:r>
              <a:rPr lang="zh-CN" altLang="en-US" sz="2000" b="1">
                <a:solidFill>
                  <a:srgbClr val="C00000"/>
                </a:solidFill>
                <a:latin typeface="Arial" charset="0"/>
              </a:rPr>
              <a:t>过程的集合。</a:t>
            </a:r>
            <a:endParaRPr lang="zh-CN" altLang="en-US" sz="2000">
              <a:solidFill>
                <a:srgbClr val="C00000"/>
              </a:solidFill>
              <a:latin typeface="Arial" charset="0"/>
            </a:endParaRPr>
          </a:p>
        </p:txBody>
      </p:sp>
      <p:pic>
        <p:nvPicPr>
          <p:cNvPr id="160779" name="Picture 21" descr="QQ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4"/>
          <p:cNvSpPr txBox="1">
            <a:spLocks noChangeArrowheads="1"/>
          </p:cNvSpPr>
          <p:nvPr/>
        </p:nvSpPr>
        <p:spPr bwMode="auto">
          <a:xfrm>
            <a:off x="3657600" y="1582738"/>
            <a:ext cx="1793875" cy="519112"/>
          </a:xfrm>
          <a:prstGeom prst="rect">
            <a:avLst/>
          </a:prstGeom>
          <a:solidFill>
            <a:srgbClr val="7030A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030A0"/>
            </a:extrusionClr>
          </a:sp3d>
        </p:spPr>
        <p:txBody>
          <a:bodyPr>
            <a:spAutoFit/>
            <a:flatTx/>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800" b="1" dirty="0">
                <a:solidFill>
                  <a:srgbClr val="FFFFFF"/>
                </a:solidFill>
                <a:latin typeface="Arial" charset="0"/>
              </a:rPr>
              <a:t>项目范围</a:t>
            </a:r>
          </a:p>
        </p:txBody>
      </p:sp>
      <p:sp>
        <p:nvSpPr>
          <p:cNvPr id="162819" name="Text Box 5"/>
          <p:cNvSpPr txBox="1">
            <a:spLocks noChangeArrowheads="1"/>
          </p:cNvSpPr>
          <p:nvPr/>
        </p:nvSpPr>
        <p:spPr bwMode="auto">
          <a:xfrm>
            <a:off x="2192338" y="2801938"/>
            <a:ext cx="1627187" cy="523875"/>
          </a:xfrm>
          <a:prstGeom prst="rect">
            <a:avLst/>
          </a:prstGeom>
          <a:solidFill>
            <a:srgbClr val="7030A0"/>
          </a:solidFill>
          <a:ln>
            <a:noFill/>
          </a:ln>
          <a:effectLst>
            <a:prstShdw prst="shdw17" dist="17961" dir="2700000">
              <a:srgbClr val="995C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800" b="1">
                <a:solidFill>
                  <a:srgbClr val="FFFFFF"/>
                </a:solidFill>
                <a:latin typeface="楷体" pitchFamily="49" charset="-122"/>
                <a:ea typeface="楷体" pitchFamily="49" charset="-122"/>
              </a:rPr>
              <a:t>工作范围</a:t>
            </a:r>
          </a:p>
        </p:txBody>
      </p:sp>
      <p:sp>
        <p:nvSpPr>
          <p:cNvPr id="162820" name="Text Box 6"/>
          <p:cNvSpPr txBox="1">
            <a:spLocks noChangeArrowheads="1"/>
          </p:cNvSpPr>
          <p:nvPr/>
        </p:nvSpPr>
        <p:spPr bwMode="auto">
          <a:xfrm>
            <a:off x="5468938" y="2878138"/>
            <a:ext cx="1627187" cy="523875"/>
          </a:xfrm>
          <a:prstGeom prst="rect">
            <a:avLst/>
          </a:prstGeom>
          <a:solidFill>
            <a:srgbClr val="7030A0"/>
          </a:solidFill>
          <a:ln>
            <a:noFill/>
          </a:ln>
          <a:effectLst>
            <a:prstShdw prst="shdw17" dist="17961" dir="2700000">
              <a:srgbClr val="995C7A"/>
            </a:prstShdw>
          </a:effectLst>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800" b="1">
                <a:solidFill>
                  <a:srgbClr val="FFFFFF"/>
                </a:solidFill>
                <a:latin typeface="楷体" pitchFamily="49" charset="-122"/>
                <a:ea typeface="楷体" pitchFamily="49" charset="-122"/>
              </a:rPr>
              <a:t>产品范围</a:t>
            </a:r>
          </a:p>
        </p:txBody>
      </p:sp>
      <p:sp>
        <p:nvSpPr>
          <p:cNvPr id="162821" name="Line 7"/>
          <p:cNvSpPr>
            <a:spLocks noChangeShapeType="1"/>
          </p:cNvSpPr>
          <p:nvPr/>
        </p:nvSpPr>
        <p:spPr bwMode="auto">
          <a:xfrm>
            <a:off x="2725738" y="2420938"/>
            <a:ext cx="3505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822" name="Line 8"/>
          <p:cNvSpPr>
            <a:spLocks noChangeShapeType="1"/>
          </p:cNvSpPr>
          <p:nvPr/>
        </p:nvSpPr>
        <p:spPr bwMode="auto">
          <a:xfrm>
            <a:off x="2725738" y="2420938"/>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823" name="Line 9"/>
          <p:cNvSpPr>
            <a:spLocks noChangeShapeType="1"/>
          </p:cNvSpPr>
          <p:nvPr/>
        </p:nvSpPr>
        <p:spPr bwMode="auto">
          <a:xfrm>
            <a:off x="6230938" y="2420938"/>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824" name="Line 10"/>
          <p:cNvSpPr>
            <a:spLocks noChangeShapeType="1"/>
          </p:cNvSpPr>
          <p:nvPr/>
        </p:nvSpPr>
        <p:spPr bwMode="auto">
          <a:xfrm>
            <a:off x="4554538" y="21161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AutoShape 11"/>
          <p:cNvSpPr>
            <a:spLocks noChangeArrowheads="1"/>
          </p:cNvSpPr>
          <p:nvPr/>
        </p:nvSpPr>
        <p:spPr bwMode="auto">
          <a:xfrm>
            <a:off x="6764338" y="1506538"/>
            <a:ext cx="1981200" cy="1143000"/>
          </a:xfrm>
          <a:prstGeom prst="cloudCallout">
            <a:avLst>
              <a:gd name="adj1" fmla="val -32532"/>
              <a:gd name="adj2" fmla="val 68056"/>
            </a:avLst>
          </a:prstGeom>
          <a:solidFill>
            <a:schemeClr val="accent1"/>
          </a:solidFill>
          <a:ln w="9525">
            <a:solidFill>
              <a:schemeClr val="tx1"/>
            </a:solidFill>
            <a:round/>
            <a:headEnd/>
            <a:tailEnd/>
          </a:ln>
        </p:spPr>
        <p:txBody>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zh-CN" altLang="en-US" sz="2000" b="1">
                <a:solidFill>
                  <a:srgbClr val="FFFFFF"/>
                </a:solidFill>
                <a:latin typeface="楷体" pitchFamily="49" charset="-122"/>
                <a:ea typeface="楷体" pitchFamily="49" charset="-122"/>
              </a:rPr>
              <a:t>完成的</a:t>
            </a:r>
          </a:p>
          <a:p>
            <a:pPr algn="ctr" eaLnBrk="1" hangingPunct="1">
              <a:spcBef>
                <a:spcPct val="0"/>
              </a:spcBef>
              <a:buFontTx/>
              <a:buNone/>
            </a:pPr>
            <a:r>
              <a:rPr lang="zh-CN" altLang="en-US" sz="2000" b="1">
                <a:solidFill>
                  <a:srgbClr val="FFFFFF"/>
                </a:solidFill>
                <a:latin typeface="楷体" pitchFamily="49" charset="-122"/>
                <a:ea typeface="楷体" pitchFamily="49" charset="-122"/>
              </a:rPr>
              <a:t>是什么？</a:t>
            </a:r>
            <a:r>
              <a:rPr lang="zh-CN" altLang="en-US" sz="1800" b="1">
                <a:solidFill>
                  <a:srgbClr val="FFFFFF"/>
                </a:solidFill>
                <a:latin typeface="楷体" pitchFamily="49" charset="-122"/>
                <a:ea typeface="楷体" pitchFamily="49" charset="-122"/>
              </a:rPr>
              <a:t> </a:t>
            </a:r>
          </a:p>
        </p:txBody>
      </p:sp>
      <p:sp>
        <p:nvSpPr>
          <p:cNvPr id="12" name="AutoShape 12"/>
          <p:cNvSpPr>
            <a:spLocks/>
          </p:cNvSpPr>
          <p:nvPr/>
        </p:nvSpPr>
        <p:spPr bwMode="auto">
          <a:xfrm>
            <a:off x="439738" y="1658938"/>
            <a:ext cx="1371600" cy="1485900"/>
          </a:xfrm>
          <a:prstGeom prst="accentCallout2">
            <a:avLst>
              <a:gd name="adj1" fmla="val 7694"/>
              <a:gd name="adj2" fmla="val 105556"/>
              <a:gd name="adj3" fmla="val 7694"/>
              <a:gd name="adj4" fmla="val 159954"/>
              <a:gd name="adj5" fmla="val 76069"/>
              <a:gd name="adj6" fmla="val 216667"/>
            </a:avLst>
          </a:prstGeom>
          <a:solidFill>
            <a:srgbClr val="FFFF99"/>
          </a:solidFill>
          <a:ln w="9525">
            <a:solidFill>
              <a:schemeClr val="tx1"/>
            </a:solidFill>
            <a:miter lim="800000"/>
            <a:headEnd/>
            <a:tailEnd/>
          </a:ln>
        </p:spPr>
        <p:txBody>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zh-CN" sz="2000" b="1">
                <a:solidFill>
                  <a:srgbClr val="000000"/>
                </a:solidFill>
                <a:latin typeface="楷体" pitchFamily="49" charset="-122"/>
                <a:ea typeface="楷体" pitchFamily="49" charset="-122"/>
              </a:rPr>
              <a:t>   </a:t>
            </a:r>
            <a:r>
              <a:rPr lang="zh-CN" altLang="en-US" sz="2000" b="1">
                <a:solidFill>
                  <a:srgbClr val="000000"/>
                </a:solidFill>
                <a:latin typeface="楷体" pitchFamily="49" charset="-122"/>
                <a:ea typeface="楷体" pitchFamily="49" charset="-122"/>
              </a:rPr>
              <a:t>通过什么样的过程和活动完成？ </a:t>
            </a:r>
          </a:p>
        </p:txBody>
      </p:sp>
      <p:sp>
        <p:nvSpPr>
          <p:cNvPr id="13" name="Text Box 13"/>
          <p:cNvSpPr txBox="1">
            <a:spLocks noChangeArrowheads="1"/>
          </p:cNvSpPr>
          <p:nvPr/>
        </p:nvSpPr>
        <p:spPr bwMode="auto">
          <a:xfrm>
            <a:off x="515938" y="4630738"/>
            <a:ext cx="1752600" cy="1382712"/>
          </a:xfrm>
          <a:prstGeom prst="rect">
            <a:avLst/>
          </a:prstGeom>
          <a:noFill/>
          <a:ln w="9525">
            <a:solidFill>
              <a:schemeClr val="bg2"/>
            </a:solidFill>
            <a:miter lim="800000"/>
            <a:headEnd/>
            <a:tailEnd/>
          </a:ln>
          <a:effectLst>
            <a:prstShdw prst="shdw17" dist="17961" dir="2700000">
              <a:schemeClr val="bg2">
                <a:gamma/>
                <a:shade val="60000"/>
                <a:invGamma/>
              </a:schemeClr>
            </a:prstShdw>
          </a:effectLst>
        </p:spPr>
        <p:txBody>
          <a:bodyPr>
            <a:spAutoFit/>
          </a:bodyPr>
          <a:lstStyle/>
          <a:p>
            <a:pPr>
              <a:buFontTx/>
              <a:buNone/>
              <a:defRPr/>
            </a:pPr>
            <a:r>
              <a:rPr lang="zh-CN" altLang="en-US" sz="2800" b="1">
                <a:solidFill>
                  <a:prstClr val="black"/>
                </a:solidFill>
                <a:latin typeface="楷体" pitchFamily="49" charset="-122"/>
                <a:ea typeface="楷体" pitchFamily="49" charset="-122"/>
              </a:rPr>
              <a:t>例如：房间安装一台空调器 </a:t>
            </a:r>
          </a:p>
        </p:txBody>
      </p:sp>
      <p:sp>
        <p:nvSpPr>
          <p:cNvPr id="14" name="Text Box 14"/>
          <p:cNvSpPr txBox="1">
            <a:spLocks noChangeArrowheads="1"/>
          </p:cNvSpPr>
          <p:nvPr/>
        </p:nvSpPr>
        <p:spPr bwMode="auto">
          <a:xfrm>
            <a:off x="2801938" y="4402138"/>
            <a:ext cx="2636837" cy="83026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000000"/>
                </a:solidFill>
                <a:latin typeface="楷体" pitchFamily="49" charset="-122"/>
                <a:ea typeface="楷体" pitchFamily="49" charset="-122"/>
              </a:rPr>
              <a:t>看样、购买、运输、安装和调试等 </a:t>
            </a:r>
          </a:p>
        </p:txBody>
      </p:sp>
      <p:sp>
        <p:nvSpPr>
          <p:cNvPr id="15" name="Text Box 15"/>
          <p:cNvSpPr txBox="1">
            <a:spLocks noChangeArrowheads="1"/>
          </p:cNvSpPr>
          <p:nvPr/>
        </p:nvSpPr>
        <p:spPr bwMode="auto">
          <a:xfrm>
            <a:off x="4249738" y="5392738"/>
            <a:ext cx="3444875" cy="83026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zh-CN" altLang="en-US" sz="2400" b="1">
                <a:solidFill>
                  <a:srgbClr val="000000"/>
                </a:solidFill>
                <a:latin typeface="楷体" pitchFamily="49" charset="-122"/>
                <a:ea typeface="楷体" pitchFamily="49" charset="-122"/>
              </a:rPr>
              <a:t>室内机、室外机、遥控器、电缆和空调罩 </a:t>
            </a:r>
          </a:p>
        </p:txBody>
      </p:sp>
      <p:sp>
        <p:nvSpPr>
          <p:cNvPr id="16" name="Line 16"/>
          <p:cNvSpPr>
            <a:spLocks noChangeShapeType="1"/>
          </p:cNvSpPr>
          <p:nvPr/>
        </p:nvSpPr>
        <p:spPr bwMode="auto">
          <a:xfrm>
            <a:off x="2344738" y="4935538"/>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2268538" y="5773738"/>
            <a:ext cx="1905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AutoShape 18"/>
          <p:cNvSpPr>
            <a:spLocks noChangeArrowheads="1"/>
          </p:cNvSpPr>
          <p:nvPr/>
        </p:nvSpPr>
        <p:spPr bwMode="auto">
          <a:xfrm>
            <a:off x="2954338" y="3563938"/>
            <a:ext cx="304800" cy="685800"/>
          </a:xfrm>
          <a:prstGeom prst="upArrow">
            <a:avLst>
              <a:gd name="adj1" fmla="val 50000"/>
              <a:gd name="adj2" fmla="val 56250"/>
            </a:avLst>
          </a:prstGeom>
          <a:solidFill>
            <a:srgbClr val="FFFF99"/>
          </a:solidFill>
          <a:ln w="9525">
            <a:solidFill>
              <a:schemeClr val="tx1"/>
            </a:solidFill>
            <a:miter lim="800000"/>
            <a:headEnd/>
            <a:tailEnd/>
          </a:ln>
        </p:spPr>
        <p:txBody>
          <a:bodyPr vert="eaVert" wrap="none" anchor="ct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zh-CN" altLang="en-US" sz="1800">
              <a:solidFill>
                <a:srgbClr val="000000"/>
              </a:solidFill>
              <a:latin typeface="Arial" charset="0"/>
            </a:endParaRPr>
          </a:p>
        </p:txBody>
      </p:sp>
      <p:sp>
        <p:nvSpPr>
          <p:cNvPr id="19" name="AutoShape 19"/>
          <p:cNvSpPr>
            <a:spLocks noChangeArrowheads="1"/>
          </p:cNvSpPr>
          <p:nvPr/>
        </p:nvSpPr>
        <p:spPr bwMode="auto">
          <a:xfrm>
            <a:off x="6307138" y="3678238"/>
            <a:ext cx="304800" cy="1447800"/>
          </a:xfrm>
          <a:prstGeom prst="upArrow">
            <a:avLst>
              <a:gd name="adj1" fmla="val 50000"/>
              <a:gd name="adj2" fmla="val 118750"/>
            </a:avLst>
          </a:prstGeom>
          <a:solidFill>
            <a:srgbClr val="FFFF99"/>
          </a:solidFill>
          <a:ln w="9525">
            <a:solidFill>
              <a:schemeClr val="tx1"/>
            </a:solidFill>
            <a:miter lim="800000"/>
            <a:headEnd/>
            <a:tailEnd/>
          </a:ln>
        </p:spPr>
        <p:txBody>
          <a:bodyPr vert="eaVert" wrap="none" anchor="ct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zh-CN" altLang="en-US" sz="1800">
              <a:solidFill>
                <a:srgbClr val="000000"/>
              </a:solidFill>
              <a:latin typeface="Arial" charset="0"/>
            </a:endParaRPr>
          </a:p>
        </p:txBody>
      </p:sp>
      <p:sp>
        <p:nvSpPr>
          <p:cNvPr id="162834" name="TextBox 19"/>
          <p:cNvSpPr txBox="1">
            <a:spLocks noChangeArrowheads="1"/>
          </p:cNvSpPr>
          <p:nvPr/>
        </p:nvSpPr>
        <p:spPr bwMode="auto">
          <a:xfrm>
            <a:off x="3652838" y="415925"/>
            <a:ext cx="3898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Calibri" pitchFamily="34" charset="0"/>
              </a:defRPr>
            </a:lvl1pPr>
            <a:lvl2pPr marL="742950" indent="-285750" eaLnBrk="0" hangingPunct="0">
              <a:spcBef>
                <a:spcPct val="20000"/>
              </a:spcBef>
              <a:buChar char="–"/>
              <a:defRPr sz="2800">
                <a:solidFill>
                  <a:schemeClr val="tx1"/>
                </a:solidFill>
                <a:latin typeface="Calibri" pitchFamily="34" charset="0"/>
              </a:defRPr>
            </a:lvl2pPr>
            <a:lvl3pPr marL="1143000" indent="-228600" eaLnBrk="0" hangingPunct="0">
              <a:spcBef>
                <a:spcPct val="20000"/>
              </a:spcBef>
              <a:buChar char="•"/>
              <a:defRPr sz="2400">
                <a:solidFill>
                  <a:schemeClr val="tx1"/>
                </a:solidFill>
                <a:latin typeface="Calibri" pitchFamily="34" charset="0"/>
              </a:defRPr>
            </a:lvl3pPr>
            <a:lvl4pPr marL="1600200" indent="-228600" eaLnBrk="0" hangingPunct="0">
              <a:spcBef>
                <a:spcPct val="20000"/>
              </a:spcBef>
              <a:buChar char="–"/>
              <a:defRPr sz="2000">
                <a:solidFill>
                  <a:schemeClr val="tx1"/>
                </a:solidFill>
                <a:latin typeface="Calibri" pitchFamily="34" charset="0"/>
              </a:defRPr>
            </a:lvl4pPr>
            <a:lvl5pPr marL="2057400" indent="-228600" eaLnBrk="0" hangingPunct="0">
              <a:spcBef>
                <a:spcPct val="20000"/>
              </a:spcBef>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zh-CN" b="1">
                <a:solidFill>
                  <a:srgbClr val="F2F2F2"/>
                </a:solidFill>
                <a:latin typeface="Arial" charset="0"/>
              </a:rPr>
              <a:t>1 </a:t>
            </a:r>
            <a:r>
              <a:rPr lang="zh-CN" altLang="en-US" b="1">
                <a:solidFill>
                  <a:srgbClr val="F2F2F2"/>
                </a:solidFill>
                <a:latin typeface="Arial" charset="0"/>
              </a:rPr>
              <a:t>项目范围管理概述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正确答案是D。即便不会对成本产生影响，我们也不知道它会对其他方面产生什么影响，所以不能在没有做合理评估之前，做出“免费变更”的纯感性决定。现在给客户报价，还为时太早，因为还没有进行评审。简单地拒绝也是不合适的，项目范围应该是可以变更的。&#10;注意：题目中关于该客户的重要性的信息是干扰信息，不应该受它误导。"/>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解释：WBS是由项目经理带领项&#10;目团队成员一起编制的。只选B不&#10;全面，A中的项目团队包括了项目&#10;经理。"/>
</p:tagLst>
</file>

<file path=ppt/tags/tag5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解释：正确答案是B。因为项目经理关注的是做范围内的事，而且只做范围内的事。其他三个选项与题目的相关性都很差。"/>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正确答案是D。选项D包括了其他&#10;三个选项的内容。由于工作分解&#10;结构可以帮助所有项目干系人&#10;了解项目的内容，所以它是项目&#10;干系人之间沟通的有效手段。"/>
</p:tagLst>
</file>

<file path=ppt/tags/tag8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heme/_rels/them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4_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213TGp_natural_light_v2">
  <a:themeElements>
    <a:clrScheme name="213TGp_natural_light_v2 4">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855ADA"/>
      </a:folHlink>
    </a:clrScheme>
    <a:fontScheme name="213TGp_natural_light_v2">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3TGp_natural_light_v2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213TGp_natural_light_v2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213TGp_natural_light_v2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213TGp_natural_light_v2 4">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855ADA"/>
        </a:folHlink>
      </a:clrScheme>
      <a:clrMap bg1="lt1" tx1="dk1" bg2="lt2" tx2="dk2" accent1="accent1" accent2="accent2" accent3="accent3" accent4="accent4" accent5="accent5" accent6="accent6" hlink="hlink" folHlink="folHlink"/>
    </a:extraClrScheme>
    <a:extraClrScheme>
      <a:clrScheme name="213TGp_natural_light_v2 5">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4739FB"/>
        </a:folHlink>
      </a:clrScheme>
      <a:clrMap bg1="lt1" tx1="dk1" bg2="lt2" tx2="dk2" accent1="accent1" accent2="accent2" accent3="accent3" accent4="accent4" accent5="accent5" accent6="accent6" hlink="hlink" folHlink="folHlink"/>
    </a:extraClrScheme>
    <a:extraClrScheme>
      <a:clrScheme name="213TGp_natural_light_v2 6">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FF3300"/>
        </a:folHlink>
      </a:clrScheme>
      <a:clrMap bg1="lt1" tx1="dk1" bg2="lt2" tx2="dk2" accent1="accent1" accent2="accent2" accent3="accent3" accent4="accent4" accent5="accent5" accent6="accent6" hlink="hlink" folHlink="folHlink"/>
    </a:extraClrScheme>
    <a:extraClrScheme>
      <a:clrScheme name="213TGp_natural_light_v2 7">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993366"/>
        </a:folHlink>
      </a:clrScheme>
      <a:clrMap bg1="lt1" tx1="dk1" bg2="lt2" tx2="dk2" accent1="accent1" accent2="accent2" accent3="accent3" accent4="accent4" accent5="accent5" accent6="accent6" hlink="hlink" folHlink="folHlink"/>
    </a:extraClrScheme>
    <a:extraClrScheme>
      <a:clrScheme name="213TGp_natural_light_v2 8">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000000"/>
        </a:hlink>
        <a:folHlink>
          <a:srgbClr val="993366"/>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Office\Templates\空演示文稿.pot</Template>
  <TotalTime>1673</TotalTime>
  <Pages>0</Pages>
  <Words>4143</Words>
  <Characters>0</Characters>
  <Application>Microsoft Office PowerPoint</Application>
  <DocSecurity>0</DocSecurity>
  <PresentationFormat>全屏显示(4:3)</PresentationFormat>
  <Lines>0</Lines>
  <Paragraphs>467</Paragraphs>
  <Slides>78</Slides>
  <Notes>0</Notes>
  <HiddenSlides>0</HiddenSlides>
  <MMClips>0</MMClips>
  <ScaleCrop>false</ScaleCrop>
  <HeadingPairs>
    <vt:vector size="8" baseType="variant">
      <vt:variant>
        <vt:lpstr>已用的字体</vt:lpstr>
      </vt:variant>
      <vt:variant>
        <vt:i4>18</vt:i4>
      </vt:variant>
      <vt:variant>
        <vt:lpstr>主题</vt:lpstr>
      </vt:variant>
      <vt:variant>
        <vt:i4>10</vt:i4>
      </vt:variant>
      <vt:variant>
        <vt:lpstr>嵌入 OLE 服务器</vt:lpstr>
      </vt:variant>
      <vt:variant>
        <vt:i4>4</vt:i4>
      </vt:variant>
      <vt:variant>
        <vt:lpstr>幻灯片标题</vt:lpstr>
      </vt:variant>
      <vt:variant>
        <vt:i4>78</vt:i4>
      </vt:variant>
    </vt:vector>
  </HeadingPairs>
  <TitlesOfParts>
    <vt:vector size="110" baseType="lpstr">
      <vt:lpstr>黑体</vt:lpstr>
      <vt:lpstr>华文彩云</vt:lpstr>
      <vt:lpstr>华文琥珀</vt:lpstr>
      <vt:lpstr>华文楷体</vt:lpstr>
      <vt:lpstr>华文新魏</vt:lpstr>
      <vt:lpstr>华文行楷</vt:lpstr>
      <vt:lpstr>楷体</vt:lpstr>
      <vt:lpstr>宋体</vt:lpstr>
      <vt:lpstr>微软雅黑</vt:lpstr>
      <vt:lpstr>微软雅黑</vt:lpstr>
      <vt:lpstr>Arial</vt:lpstr>
      <vt:lpstr>Calibri</vt:lpstr>
      <vt:lpstr>Franklin Gothic Book</vt:lpstr>
      <vt:lpstr>Franklin Gothic Medium</vt:lpstr>
      <vt:lpstr>Georgia</vt:lpstr>
      <vt:lpstr>Times New Roman</vt:lpstr>
      <vt:lpstr>Wingdings</vt:lpstr>
      <vt:lpstr>Wingdings 2</vt:lpstr>
      <vt:lpstr>4_A000120140530A99PPBG</vt:lpstr>
      <vt:lpstr>Office 主题</vt:lpstr>
      <vt:lpstr>1_Office 主题</vt:lpstr>
      <vt:lpstr>2_Office 主题</vt:lpstr>
      <vt:lpstr>3_Office 主题</vt:lpstr>
      <vt:lpstr>8_Office 主题</vt:lpstr>
      <vt:lpstr>9_Office 主题</vt:lpstr>
      <vt:lpstr>10_Office 主题</vt:lpstr>
      <vt:lpstr>1_213TGp_natural_light_v2</vt:lpstr>
      <vt:lpstr>暗香扑面</vt:lpstr>
      <vt:lpstr>Microsoft PowerPoint 97-2003 演示文稿</vt:lpstr>
      <vt:lpstr>演示文稿</vt:lpstr>
      <vt:lpstr>工作表</vt:lpstr>
      <vt:lpstr>Worksheet</vt:lpstr>
      <vt:lpstr>第7章 项目范围管理</vt:lpstr>
      <vt:lpstr>小故事</vt:lpstr>
      <vt:lpstr>一个烦心的软件开发过程</vt:lpstr>
      <vt:lpstr>PowerPoint 演示文稿</vt:lpstr>
      <vt:lpstr>PowerPoint 演示文稿</vt:lpstr>
      <vt:lpstr>PowerPoint 演示文稿</vt:lpstr>
      <vt:lpstr>第一节   概  述 </vt:lpstr>
      <vt:lpstr>PowerPoint 演示文稿</vt:lpstr>
      <vt:lpstr>PowerPoint 演示文稿</vt:lpstr>
      <vt:lpstr>项目范围管理作用：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  析</vt:lpstr>
      <vt:lpstr>二、项目范围管理的主要程序</vt:lpstr>
      <vt:lpstr>二、项目范围管理的主要程序</vt:lpstr>
      <vt:lpstr>PowerPoint 演示文稿</vt:lpstr>
      <vt:lpstr>第二节   项目需求收集</vt:lpstr>
      <vt:lpstr>   1.项目需求</vt:lpstr>
      <vt:lpstr>   1.2 项目需求的种类</vt:lpstr>
      <vt:lpstr>“用户自助寄件”案例</vt:lpstr>
      <vt:lpstr>PowerPoint 演示文稿</vt:lpstr>
      <vt:lpstr>案例：用户自助寄件的需求</vt:lpstr>
      <vt:lpstr>业务需求</vt:lpstr>
      <vt:lpstr>用户需求</vt:lpstr>
      <vt:lpstr>需求分析的转化</vt:lpstr>
      <vt:lpstr>填单阶段</vt:lpstr>
      <vt:lpstr>找柜子放件阶段</vt:lpstr>
      <vt:lpstr>支付阶段</vt:lpstr>
      <vt:lpstr>业务场景细节的挖掘</vt:lpstr>
      <vt:lpstr>PowerPoint 演示文稿</vt:lpstr>
      <vt:lpstr>   需求收集方法</vt:lpstr>
      <vt:lpstr>第三节   项目范围计划</vt:lpstr>
      <vt:lpstr>PowerPoint 演示文稿</vt:lpstr>
      <vt:lpstr>PowerPoint 演示文稿</vt:lpstr>
      <vt:lpstr>PowerPoint 演示文稿</vt:lpstr>
      <vt:lpstr>第四节  项目范围的定义</vt:lpstr>
      <vt:lpstr>PowerPoint 演示文稿</vt:lpstr>
      <vt:lpstr>案例</vt:lpstr>
      <vt:lpstr>PowerPoint 演示文稿</vt:lpstr>
      <vt:lpstr>PowerPoint 演示文稿</vt:lpstr>
      <vt:lpstr>PowerPoint 演示文稿</vt:lpstr>
      <vt:lpstr>PowerPoint 演示文稿</vt:lpstr>
      <vt:lpstr>PowerPoint 演示文稿</vt:lpstr>
      <vt:lpstr>范围形成的过程</vt:lpstr>
      <vt:lpstr>PowerPoint 演示文稿</vt:lpstr>
      <vt:lpstr>图：减法确定范围上线</vt:lpstr>
      <vt:lpstr>项目范围的优化</vt:lpstr>
      <vt:lpstr>第五节 创建项目工作分解结构（WBS）</vt:lpstr>
      <vt:lpstr>一、项目工作分解结构（WBS）概述</vt:lpstr>
      <vt:lpstr>项目工作分解的最小单位工作包应满足以下原则：</vt:lpstr>
      <vt:lpstr>PowerPoint 演示文稿</vt:lpstr>
      <vt:lpstr>PowerPoint 演示文稿</vt:lpstr>
      <vt:lpstr>二、项目工作分解结构的基本要素</vt:lpstr>
      <vt:lpstr>PowerPoint 演示文稿</vt:lpstr>
      <vt:lpstr>树状图</vt:lpstr>
      <vt:lpstr>气泡图</vt:lpstr>
      <vt:lpstr>列表法</vt:lpstr>
      <vt:lpstr>PowerPoint 演示文稿</vt:lpstr>
      <vt:lpstr>三、项目工作分解结构的步骤</vt:lpstr>
      <vt:lpstr>四、创建项目工作分解结构的方法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第6节  项目范围的控制</vt:lpstr>
      <vt:lpstr>项目范围控制的概念          </vt:lpstr>
      <vt:lpstr>PowerPoint 演示文稿</vt:lpstr>
      <vt:lpstr>PowerPoint 演示文稿</vt:lpstr>
      <vt:lpstr>回顾</vt:lpstr>
    </vt:vector>
  </TitlesOfParts>
  <Company>home</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Organizations and Teams</dc:title>
  <dc:creator>home</dc:creator>
  <cp:lastModifiedBy>ancol yao</cp:lastModifiedBy>
  <cp:revision>326</cp:revision>
  <dcterms:created xsi:type="dcterms:W3CDTF">2001-08-29T01:10:12Z</dcterms:created>
  <dcterms:modified xsi:type="dcterms:W3CDTF">2024-10-14T04:41:19Z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